
<file path=[Content_Types].xml><?xml version="1.0" encoding="utf-8"?>
<Types xmlns="http://schemas.openxmlformats.org/package/2006/content-types">
  <Default Extension="png" ContentType="image/png"/>
  <Default Extension="jfif" ContentType="image/jpe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notesSlides/notesSlide17.xml" ContentType="application/vnd.openxmlformats-officedocument.presentationml.notesSlide+xml"/>
  <Override PartName="/ppt/charts/chart9.xml" ContentType="application/vnd.openxmlformats-officedocument.drawingml.chart+xml"/>
  <Override PartName="/ppt/notesSlides/notesSlide18.xml" ContentType="application/vnd.openxmlformats-officedocument.presentationml.notesSlide+xml"/>
  <Override PartName="/ppt/charts/chart10.xml" ContentType="application/vnd.openxmlformats-officedocument.drawingml.chart+xml"/>
  <Override PartName="/ppt/notesSlides/notesSlide19.xml" ContentType="application/vnd.openxmlformats-officedocument.presentationml.notesSlide+xml"/>
  <Override PartName="/ppt/charts/chart1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3"/>
  </p:notesMasterIdLst>
  <p:sldIdLst>
    <p:sldId id="256" r:id="rId2"/>
    <p:sldId id="257" r:id="rId3"/>
    <p:sldId id="258" r:id="rId4"/>
    <p:sldId id="259" r:id="rId5"/>
    <p:sldId id="301" r:id="rId6"/>
    <p:sldId id="260" r:id="rId7"/>
    <p:sldId id="302"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307" r:id="rId27"/>
    <p:sldId id="306" r:id="rId28"/>
    <p:sldId id="279" r:id="rId29"/>
    <p:sldId id="280" r:id="rId30"/>
    <p:sldId id="281" r:id="rId31"/>
    <p:sldId id="304" r:id="rId32"/>
    <p:sldId id="305"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303" r:id="rId51"/>
    <p:sldId id="300" r:id="rId52"/>
  </p:sldIdLst>
  <p:sldSz cx="9144000" cy="5143500" type="screen16x9"/>
  <p:notesSz cx="6858000" cy="9144000"/>
  <p:defaultTextStyle>
    <a:defPPr lvl="0">
      <a:defRPr lang="tr-TR"/>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7540"/>
    <a:srgbClr val="4584D3"/>
    <a:srgbClr val="C8FEFD"/>
    <a:srgbClr val="277D44"/>
    <a:srgbClr val="007600"/>
    <a:srgbClr val="008000"/>
    <a:srgbClr val="C6EDFC"/>
    <a:srgbClr val="2F503F"/>
    <a:srgbClr val="41C36C"/>
    <a:srgbClr val="3098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81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file:///D:\STER&#304;L%20DANI&#350;MANLIK%20&amp;%20SE&#199;K&#304;N%20AKADEM&#304;\STER&#304;L%20DANI&#350;MANLIK\GSTC\2024\3.%20A&#350;AMA\TES&#304;SLER\WASHINGTON\Y&#305;ll&#305;k%20Enerji.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STER&#304;L%20DANI&#350;MANLIK%20&amp;%20SE&#199;K&#304;N%20AKADEM&#304;\STER&#304;L%20DANI&#350;MANLIK\GSTC\2024\3.%20A&#350;AMA\TES&#304;SLER\WASHINGTON\Y&#305;ll&#305;k%20Enerj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STER&#304;L%20DANI&#350;MANLIK%20&amp;%20SE&#199;K&#304;N%20AKADEM&#304;\STER&#304;L%20DANI&#350;MANLIK\GSTC\2024\3.%20A&#350;AMA\TES&#304;SLER\WASHINGTON\Y&#305;ll&#305;k%20Enerji.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1" Type="http://schemas.openxmlformats.org/officeDocument/2006/relationships/oleObject" Target="file:///C:\Users\gida\Desktop\S&#220;RD&#220;R&#220;LEB&#304;L&#304;R%20TUR&#304;ZM\2022%20Y&#305;l&#305;%20At&#305;k%20Miktarlar&#305;\2022%20K&#304;MYASAL%20T&#220;KET&#304;M&#304;.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7.xml.rels><?xml version="1.0" encoding="UTF-8" standalone="yes"?>
<Relationships xmlns="http://schemas.openxmlformats.org/package/2006/relationships"><Relationship Id="rId1" Type="http://schemas.openxmlformats.org/officeDocument/2006/relationships/oleObject" Target="file:///D:\STER&#304;L%20DANI&#350;MANLIK%20&amp;%20SE&#199;K&#304;N%20AKADEM&#304;\STER&#304;L%20DANI&#350;MANLIK\GSTC\2024\3.%20A&#350;AMA\TES&#304;SLER\WASHINGTON\TOPLAM%20ATIK%20M&#304;KTARLARI.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10.xml.rels><?xml version="1.0" encoding="UTF-8" standalone="yes"?>
<Relationships xmlns="http://schemas.openxmlformats.org/package/2006/relationships"><Relationship Id="rId1" Type="http://schemas.openxmlformats.org/officeDocument/2006/relationships/oleObject" Target="file:///D:\STER&#304;L%20DANI&#350;MANLIK%20&amp;%20SE&#199;K&#304;N%20AKADEM&#304;\STER&#304;L%20DANI&#350;MANLIK\GSTC\2024\3.%20A&#350;AMA\TES&#304;SLER\WASHINGTON\a3%20-%20rapor\GRAF&#304;KLER.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STER&#304;L%20DANI&#350;MANLIK%20&amp;%20SE&#199;K&#304;N%20AKADEM&#304;\STER&#304;L%20DANI&#350;MANLIK\GSTC\2024\3.%20A&#350;AMA\TES&#304;SLER\WASHINGTON\T&#220;KET&#304;MLER\Sarf%20ve%20Tek%20Kullan&#305;ml&#305;k%20Malzeme%20T&#252;ketimi1%20y&#305;ll&#305;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dirty="0"/>
              <a:t>KİŞİ BAŞI ELEKTRİK</a:t>
            </a:r>
            <a:r>
              <a:rPr lang="tr-TR" baseline="0" dirty="0"/>
              <a:t> TÜKETİM </a:t>
            </a:r>
            <a:r>
              <a:rPr lang="tr-TR" baseline="0" dirty="0" smtClean="0"/>
              <a:t>MİK.(</a:t>
            </a:r>
            <a:r>
              <a:rPr lang="tr-TR" baseline="0" dirty="0"/>
              <a:t>KWH/h)</a:t>
            </a:r>
          </a:p>
        </c:rich>
      </c:tx>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'ELEKTRİK GRAFİK'!$D$3</c:f>
              <c:numCache>
                <c:formatCode>0.00</c:formatCode>
                <c:ptCount val="1"/>
                <c:pt idx="0">
                  <c:v>14.872513219358357</c:v>
                </c:pt>
              </c:numCache>
            </c:numRef>
          </c:val>
        </c:ser>
        <c:ser>
          <c:idx val="1"/>
          <c:order val="1"/>
          <c:tx>
            <c:v>2022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'ELEKTRİK GRAFİK'!$D$4</c:f>
              <c:numCache>
                <c:formatCode>0.00</c:formatCode>
                <c:ptCount val="1"/>
                <c:pt idx="0">
                  <c:v>12.542076291646547</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'ELEKTRİK GRAFİK'!$D$5</c:f>
              <c:numCache>
                <c:formatCode>0.00</c:formatCode>
                <c:ptCount val="1"/>
                <c:pt idx="0">
                  <c:v>14.372</c:v>
                </c:pt>
              </c:numCache>
            </c:numRef>
          </c:val>
        </c:ser>
        <c:dLbls>
          <c:dLblPos val="outEnd"/>
          <c:showLegendKey val="0"/>
          <c:showVal val="1"/>
          <c:showCatName val="0"/>
          <c:showSerName val="0"/>
          <c:showPercent val="0"/>
          <c:showBubbleSize val="0"/>
        </c:dLbls>
        <c:gapWidth val="500"/>
        <c:overlap val="-27"/>
        <c:axId val="202281984"/>
        <c:axId val="166489472"/>
      </c:barChart>
      <c:catAx>
        <c:axId val="2022819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66489472"/>
        <c:crosses val="autoZero"/>
        <c:auto val="1"/>
        <c:lblAlgn val="ctr"/>
        <c:lblOffset val="100"/>
        <c:noMultiLvlLbl val="0"/>
      </c:catAx>
      <c:valAx>
        <c:axId val="1664894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22819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KİŞİ BAŞI LNG</a:t>
            </a:r>
            <a:r>
              <a:rPr lang="tr-TR" baseline="0"/>
              <a:t> TÜKETİM MİK.(KG)</a:t>
            </a:r>
            <a:endParaRPr lang="tr-TR"/>
          </a:p>
        </c:rich>
      </c:tx>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'LNG GRAFİK'!$B$3</c:f>
              <c:numCache>
                <c:formatCode>General</c:formatCode>
                <c:ptCount val="1"/>
                <c:pt idx="0">
                  <c:v>0.48</c:v>
                </c:pt>
              </c:numCache>
            </c:numRef>
          </c:val>
        </c:ser>
        <c:ser>
          <c:idx val="1"/>
          <c:order val="1"/>
          <c:tx>
            <c:v>2022</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'LNG GRAFİK'!$B$4</c:f>
              <c:numCache>
                <c:formatCode>General</c:formatCode>
                <c:ptCount val="1"/>
                <c:pt idx="0">
                  <c:v>0.43</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'LNG GRAFİK'!$B$5</c:f>
              <c:numCache>
                <c:formatCode>General</c:formatCode>
                <c:ptCount val="1"/>
                <c:pt idx="0">
                  <c:v>0.38</c:v>
                </c:pt>
              </c:numCache>
            </c:numRef>
          </c:val>
        </c:ser>
        <c:dLbls>
          <c:dLblPos val="outEnd"/>
          <c:showLegendKey val="0"/>
          <c:showVal val="1"/>
          <c:showCatName val="0"/>
          <c:showSerName val="0"/>
          <c:showPercent val="0"/>
          <c:showBubbleSize val="0"/>
        </c:dLbls>
        <c:gapWidth val="385"/>
        <c:overlap val="-27"/>
        <c:axId val="193752576"/>
        <c:axId val="166492928"/>
      </c:barChart>
      <c:catAx>
        <c:axId val="1937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66492928"/>
        <c:crosses val="autoZero"/>
        <c:auto val="1"/>
        <c:lblAlgn val="ctr"/>
        <c:lblOffset val="100"/>
        <c:noMultiLvlLbl val="0"/>
      </c:catAx>
      <c:valAx>
        <c:axId val="16649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937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KİŞİ BAŞI MOTORİN TÜKETİM MİK(L)</a:t>
            </a:r>
          </a:p>
        </c:rich>
      </c:tx>
      <c:layout>
        <c:manualLayout>
          <c:xMode val="edge"/>
          <c:yMode val="edge"/>
          <c:x val="0.22903455818022747"/>
          <c:y val="3.2407407407407406E-2"/>
        </c:manualLayout>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'MOTORİN GRAFİK'!$B$3</c:f>
              <c:numCache>
                <c:formatCode>General</c:formatCode>
                <c:ptCount val="1"/>
                <c:pt idx="0">
                  <c:v>0.03</c:v>
                </c:pt>
              </c:numCache>
            </c:numRef>
          </c:val>
        </c:ser>
        <c:ser>
          <c:idx val="1"/>
          <c:order val="1"/>
          <c:tx>
            <c:v>2022</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'MOTORİN GRAFİK'!$B$4</c:f>
              <c:numCache>
                <c:formatCode>General</c:formatCode>
                <c:ptCount val="1"/>
                <c:pt idx="0">
                  <c:v>0.04</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'MOTORİN GRAFİK'!$B$5</c:f>
              <c:numCache>
                <c:formatCode>General</c:formatCode>
                <c:ptCount val="1"/>
                <c:pt idx="0">
                  <c:v>0.05</c:v>
                </c:pt>
              </c:numCache>
            </c:numRef>
          </c:val>
        </c:ser>
        <c:dLbls>
          <c:dLblPos val="outEnd"/>
          <c:showLegendKey val="0"/>
          <c:showVal val="1"/>
          <c:showCatName val="0"/>
          <c:showSerName val="0"/>
          <c:showPercent val="0"/>
          <c:showBubbleSize val="0"/>
        </c:dLbls>
        <c:gapWidth val="289"/>
        <c:overlap val="-27"/>
        <c:axId val="201963008"/>
        <c:axId val="191651136"/>
      </c:barChart>
      <c:catAx>
        <c:axId val="20196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91651136"/>
        <c:crosses val="autoZero"/>
        <c:auto val="1"/>
        <c:lblAlgn val="ctr"/>
        <c:lblOffset val="100"/>
        <c:noMultiLvlLbl val="0"/>
      </c:catAx>
      <c:valAx>
        <c:axId val="1916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19630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KİŞİ BAŞI SU TÜKETİM MİK(TON)</a:t>
            </a:r>
          </a:p>
        </c:rich>
      </c:tx>
      <c:layout/>
      <c:overlay val="0"/>
      <c:spPr>
        <a:noFill/>
        <a:ln>
          <a:noFill/>
        </a:ln>
        <a:effectLst/>
      </c:spPr>
    </c:title>
    <c:autoTitleDeleted val="0"/>
    <c:plotArea>
      <c:layout/>
      <c:barChart>
        <c:barDir val="col"/>
        <c:grouping val="clustered"/>
        <c:varyColors val="0"/>
        <c:ser>
          <c:idx val="0"/>
          <c:order val="0"/>
          <c:tx>
            <c:v>2021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'[SU TÜKETİM GRAFİK.XLSX]SU GRAFİK (2)'!$B$3</c:f>
              <c:numCache>
                <c:formatCode>General</c:formatCode>
                <c:ptCount val="1"/>
                <c:pt idx="0">
                  <c:v>0.56999999999999995</c:v>
                </c:pt>
              </c:numCache>
            </c:numRef>
          </c:val>
        </c:ser>
        <c:ser>
          <c:idx val="1"/>
          <c:order val="1"/>
          <c:tx>
            <c:v>2022</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'[SU TÜKETİM GRAFİK.XLSX]SU GRAFİK (2)'!$B$4</c:f>
              <c:numCache>
                <c:formatCode>General</c:formatCode>
                <c:ptCount val="1"/>
                <c:pt idx="0">
                  <c:v>0.46</c:v>
                </c:pt>
              </c:numCache>
            </c:numRef>
          </c:val>
        </c:ser>
        <c:ser>
          <c:idx val="2"/>
          <c:order val="2"/>
          <c:tx>
            <c:v>2023</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'[SU TÜKETİM GRAFİK.XLSX]SU GRAFİK (2)'!$B$5</c:f>
              <c:numCache>
                <c:formatCode>General</c:formatCode>
                <c:ptCount val="1"/>
                <c:pt idx="0">
                  <c:v>0.44</c:v>
                </c:pt>
              </c:numCache>
            </c:numRef>
          </c:val>
        </c:ser>
        <c:dLbls>
          <c:dLblPos val="outEnd"/>
          <c:showLegendKey val="0"/>
          <c:showVal val="1"/>
          <c:showCatName val="0"/>
          <c:showSerName val="0"/>
          <c:showPercent val="0"/>
          <c:showBubbleSize val="0"/>
        </c:dLbls>
        <c:gapWidth val="395"/>
        <c:overlap val="-27"/>
        <c:axId val="243609088"/>
        <c:axId val="137851392"/>
      </c:barChart>
      <c:catAx>
        <c:axId val="24360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7851392"/>
        <c:crosses val="autoZero"/>
        <c:auto val="1"/>
        <c:lblAlgn val="ctr"/>
        <c:lblOffset val="100"/>
        <c:noMultiLvlLbl val="0"/>
      </c:catAx>
      <c:valAx>
        <c:axId val="137851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KİŞİ BAŞI SU TÜKETİM</a:t>
                </a:r>
                <a:r>
                  <a:rPr lang="tr-TR" baseline="0"/>
                  <a:t> MİK.(TON)</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436090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Toplam</a:t>
            </a:r>
            <a:r>
              <a:rPr lang="en-US" dirty="0"/>
              <a:t> </a:t>
            </a:r>
            <a:r>
              <a:rPr lang="en-US" dirty="0" err="1"/>
              <a:t>Kişi</a:t>
            </a:r>
            <a:r>
              <a:rPr lang="en-US" dirty="0"/>
              <a:t> </a:t>
            </a:r>
            <a:r>
              <a:rPr lang="en-US" dirty="0" err="1"/>
              <a:t>Başı</a:t>
            </a:r>
            <a:r>
              <a:rPr lang="en-US" dirty="0"/>
              <a:t> </a:t>
            </a:r>
            <a:r>
              <a:rPr lang="en-US" dirty="0" err="1"/>
              <a:t>Kimyasal</a:t>
            </a:r>
            <a:r>
              <a:rPr lang="en-US" dirty="0"/>
              <a:t> </a:t>
            </a:r>
            <a:r>
              <a:rPr lang="en-US" dirty="0" err="1"/>
              <a:t>Tüketimi</a:t>
            </a:r>
            <a:r>
              <a:rPr lang="en-US" dirty="0"/>
              <a:t> </a:t>
            </a:r>
            <a:r>
              <a:rPr lang="en-US" dirty="0" smtClean="0"/>
              <a:t>(</a:t>
            </a:r>
            <a:r>
              <a:rPr lang="tr-TR" dirty="0" smtClean="0"/>
              <a:t>KG</a:t>
            </a:r>
            <a:r>
              <a:rPr lang="en-US" dirty="0" smtClean="0"/>
              <a:t>)</a:t>
            </a:r>
            <a:endParaRPr lang="en-US" dirty="0"/>
          </a:p>
        </c:rich>
      </c:tx>
      <c:layout/>
      <c:overlay val="0"/>
    </c:title>
    <c:autoTitleDeleted val="0"/>
    <c:plotArea>
      <c:layout/>
      <c:barChart>
        <c:barDir val="col"/>
        <c:grouping val="clustered"/>
        <c:varyColors val="0"/>
        <c:ser>
          <c:idx val="0"/>
          <c:order val="0"/>
          <c:tx>
            <c:v>Kişi Başına Düşen Tüketim Oranı</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'[2022 KİMYASAL TÜKETİMİ.xlsx]Sheet'!$D$61</c:f>
              <c:numCache>
                <c:formatCode>General</c:formatCode>
                <c:ptCount val="1"/>
                <c:pt idx="0">
                  <c:v>2022</c:v>
                </c:pt>
              </c:numCache>
            </c:numRef>
          </c:cat>
          <c:val>
            <c:numRef>
              <c:f>'[2022 KİMYASAL TÜKETİMİ.xlsx]Sheet'!$E$61</c:f>
              <c:numCache>
                <c:formatCode>General</c:formatCode>
                <c:ptCount val="1"/>
                <c:pt idx="0">
                  <c:v>0.63</c:v>
                </c:pt>
              </c:numCache>
            </c:numRef>
          </c:val>
        </c:ser>
        <c:dLbls>
          <c:dLblPos val="outEnd"/>
          <c:showLegendKey val="0"/>
          <c:showVal val="1"/>
          <c:showCatName val="0"/>
          <c:showSerName val="0"/>
          <c:showPercent val="0"/>
          <c:showBubbleSize val="0"/>
        </c:dLbls>
        <c:gapWidth val="150"/>
        <c:axId val="202731520"/>
        <c:axId val="202582848"/>
      </c:barChart>
      <c:catAx>
        <c:axId val="202731520"/>
        <c:scaling>
          <c:orientation val="minMax"/>
        </c:scaling>
        <c:delete val="0"/>
        <c:axPos val="b"/>
        <c:numFmt formatCode="General" sourceLinked="1"/>
        <c:majorTickMark val="none"/>
        <c:minorTickMark val="none"/>
        <c:tickLblPos val="nextTo"/>
        <c:crossAx val="202582848"/>
        <c:crosses val="autoZero"/>
        <c:auto val="1"/>
        <c:lblAlgn val="ctr"/>
        <c:lblOffset val="100"/>
        <c:noMultiLvlLbl val="0"/>
      </c:catAx>
      <c:valAx>
        <c:axId val="202582848"/>
        <c:scaling>
          <c:orientation val="minMax"/>
          <c:max val="1"/>
          <c:min val="0"/>
        </c:scaling>
        <c:delete val="0"/>
        <c:axPos val="l"/>
        <c:majorGridlines>
          <c:spPr>
            <a:ln>
              <a:solidFill>
                <a:schemeClr val="bg1">
                  <a:lumMod val="75000"/>
                </a:schemeClr>
              </a:solidFill>
            </a:ln>
          </c:spPr>
        </c:majorGridlines>
        <c:numFmt formatCode="General" sourceLinked="1"/>
        <c:majorTickMark val="none"/>
        <c:minorTickMark val="none"/>
        <c:tickLblPos val="nextTo"/>
        <c:crossAx val="202731520"/>
        <c:crosses val="autoZero"/>
        <c:crossBetween val="between"/>
      </c:valAx>
      <c:dTable>
        <c:showHorzBorder val="1"/>
        <c:showVertBorder val="1"/>
        <c:showOutline val="1"/>
        <c:showKeys val="1"/>
      </c:dTable>
    </c:plotArea>
    <c:plotVisOnly val="1"/>
    <c:dispBlanksAs val="gap"/>
    <c:showDLblsOverMax val="0"/>
  </c:chart>
  <c:spPr>
    <a:solidFill>
      <a:schemeClr val="bg1"/>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w="25400">
          <a:noFill/>
        </a:ln>
      </c:spPr>
      <c:txPr>
        <a:bodyPr/>
        <a:lstStyle/>
        <a:p>
          <a:pPr>
            <a:defRPr sz="1400" b="0" i="0" u="none" strike="noStrike" baseline="0">
              <a:solidFill>
                <a:srgbClr val="333333"/>
              </a:solidFill>
              <a:latin typeface="Calibri"/>
              <a:ea typeface="Calibri"/>
              <a:cs typeface="Calibri"/>
            </a:defRPr>
          </a:pPr>
          <a:endParaRPr lang="tr-TR"/>
        </a:p>
      </c:txPr>
    </c:title>
    <c:autoTitleDeleted val="0"/>
    <c:plotArea>
      <c:layout/>
      <c:barChart>
        <c:barDir val="col"/>
        <c:grouping val="clustered"/>
        <c:varyColors val="0"/>
        <c:ser>
          <c:idx val="0"/>
          <c:order val="0"/>
          <c:tx>
            <c:strRef>
              <c:f>'[GRAFİKLER (2).xlsx]Kimyasal Tüketim'!$B$1</c:f>
              <c:strCache>
                <c:ptCount val="1"/>
                <c:pt idx="0">
                  <c:v>KİMYASAL TÜKETİM ORANI</c:v>
                </c:pt>
              </c:strCache>
            </c:strRef>
          </c:tx>
          <c:spPr>
            <a:solidFill>
              <a:srgbClr val="5B9BD5"/>
            </a:solidFill>
            <a:ln w="25400">
              <a:noFill/>
            </a:ln>
          </c:spPr>
          <c:invertIfNegative val="0"/>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'[GRAFİKLER (2).xlsx]Kimyasal Tüketim'!$A$3</c:f>
              <c:numCache>
                <c:formatCode>General</c:formatCode>
                <c:ptCount val="1"/>
                <c:pt idx="0">
                  <c:v>2023</c:v>
                </c:pt>
              </c:numCache>
            </c:numRef>
          </c:cat>
          <c:val>
            <c:numRef>
              <c:f>'[GRAFİKLER (2).xlsx]Kimyasal Tüketim'!$B$3</c:f>
              <c:numCache>
                <c:formatCode>0.00</c:formatCode>
                <c:ptCount val="1"/>
                <c:pt idx="0">
                  <c:v>0.38</c:v>
                </c:pt>
              </c:numCache>
            </c:numRef>
          </c:val>
        </c:ser>
        <c:dLbls>
          <c:showLegendKey val="0"/>
          <c:showVal val="0"/>
          <c:showCatName val="0"/>
          <c:showSerName val="0"/>
          <c:showPercent val="0"/>
          <c:showBubbleSize val="0"/>
        </c:dLbls>
        <c:gapWidth val="219"/>
        <c:overlap val="-27"/>
        <c:axId val="202732032"/>
        <c:axId val="202584576"/>
      </c:barChart>
      <c:catAx>
        <c:axId val="20273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202584576"/>
        <c:crosses val="autoZero"/>
        <c:auto val="1"/>
        <c:lblAlgn val="ctr"/>
        <c:lblOffset val="100"/>
        <c:noMultiLvlLbl val="0"/>
      </c:catAx>
      <c:valAx>
        <c:axId val="2025845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027320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dirty="0" smtClean="0"/>
              <a:t>KİŞİ</a:t>
            </a:r>
            <a:r>
              <a:rPr lang="tr-TR" baseline="0" dirty="0" smtClean="0"/>
              <a:t> BAŞINA </a:t>
            </a:r>
            <a:r>
              <a:rPr lang="tr-TR" dirty="0" smtClean="0"/>
              <a:t>ATIK MİKTARLARI (kg)</a:t>
            </a:r>
            <a:endParaRPr lang="en-US" dirty="0"/>
          </a:p>
        </c:rich>
      </c:tx>
      <c:layout/>
      <c:overlay val="0"/>
      <c:spPr>
        <a:noFill/>
        <a:ln>
          <a:noFill/>
        </a:ln>
        <a:effectLst/>
      </c:spPr>
    </c:title>
    <c:autoTitleDeleted val="0"/>
    <c:plotArea>
      <c:layout/>
      <c:barChart>
        <c:barDir val="col"/>
        <c:grouping val="clustered"/>
        <c:varyColors val="0"/>
        <c:ser>
          <c:idx val="2"/>
          <c:order val="0"/>
          <c:tx>
            <c:v>2023</c:v>
          </c:tx>
          <c:invertIfNegative val="0"/>
          <c:val>
            <c:numRef>
              <c:f>'2023'!$C$23:$G$23</c:f>
              <c:numCache>
                <c:formatCode>0.00</c:formatCode>
                <c:ptCount val="5"/>
                <c:pt idx="0">
                  <c:v>0.87911071265069429</c:v>
                </c:pt>
                <c:pt idx="1">
                  <c:v>3.416374179764993E-2</c:v>
                </c:pt>
                <c:pt idx="2">
                  <c:v>0.10587707920036625</c:v>
                </c:pt>
                <c:pt idx="3">
                  <c:v>7.0425759194262166E-2</c:v>
                </c:pt>
                <c:pt idx="4">
                  <c:v>0.10100335724095834</c:v>
                </c:pt>
              </c:numCache>
            </c:numRef>
          </c:val>
        </c:ser>
        <c:ser>
          <c:idx val="0"/>
          <c:order val="1"/>
          <c:tx>
            <c:strRef>
              <c:f>'2023'!$B$24</c:f>
              <c:strCache>
                <c:ptCount val="1"/>
                <c:pt idx="0">
                  <c:v>2022</c:v>
                </c:pt>
              </c:strCache>
            </c:strRef>
          </c:tx>
          <c:spPr>
            <a:solidFill>
              <a:schemeClr val="accent1"/>
            </a:solidFill>
            <a:ln>
              <a:noFill/>
            </a:ln>
            <a:effectLst/>
          </c:spPr>
          <c:invertIfNegative val="0"/>
          <c:cat>
            <c:strRef>
              <c:f>'2023'!$C$22:$G$22</c:f>
              <c:strCache>
                <c:ptCount val="5"/>
                <c:pt idx="0">
                  <c:v>Biyobozunur</c:v>
                </c:pt>
                <c:pt idx="1">
                  <c:v>Metal</c:v>
                </c:pt>
                <c:pt idx="2">
                  <c:v>Cam</c:v>
                </c:pt>
                <c:pt idx="3">
                  <c:v>Plastik</c:v>
                </c:pt>
                <c:pt idx="4">
                  <c:v>Kağıt </c:v>
                </c:pt>
              </c:strCache>
            </c:strRef>
          </c:cat>
          <c:val>
            <c:numRef>
              <c:f>'2023'!$C$24:$G$24</c:f>
              <c:numCache>
                <c:formatCode>0.00</c:formatCode>
                <c:ptCount val="5"/>
                <c:pt idx="0">
                  <c:v>0.79</c:v>
                </c:pt>
                <c:pt idx="1">
                  <c:v>0.03</c:v>
                </c:pt>
                <c:pt idx="2">
                  <c:v>0.08</c:v>
                </c:pt>
                <c:pt idx="3">
                  <c:v>0.11</c:v>
                </c:pt>
                <c:pt idx="4">
                  <c:v>0.15</c:v>
                </c:pt>
              </c:numCache>
            </c:numRef>
          </c:val>
        </c:ser>
        <c:ser>
          <c:idx val="1"/>
          <c:order val="2"/>
          <c:tx>
            <c:strRef>
              <c:f>'2023'!$B$25</c:f>
              <c:strCache>
                <c:ptCount val="1"/>
                <c:pt idx="0">
                  <c:v>2021</c:v>
                </c:pt>
              </c:strCache>
            </c:strRef>
          </c:tx>
          <c:spPr>
            <a:solidFill>
              <a:schemeClr val="accent2"/>
            </a:solidFill>
            <a:ln>
              <a:noFill/>
            </a:ln>
            <a:effectLst/>
          </c:spPr>
          <c:invertIfNegative val="0"/>
          <c:cat>
            <c:strRef>
              <c:f>'2023'!$C$22:$G$22</c:f>
              <c:strCache>
                <c:ptCount val="5"/>
                <c:pt idx="0">
                  <c:v>Biyobozunur</c:v>
                </c:pt>
                <c:pt idx="1">
                  <c:v>Metal</c:v>
                </c:pt>
                <c:pt idx="2">
                  <c:v>Cam</c:v>
                </c:pt>
                <c:pt idx="3">
                  <c:v>Plastik</c:v>
                </c:pt>
                <c:pt idx="4">
                  <c:v>Kağıt </c:v>
                </c:pt>
              </c:strCache>
            </c:strRef>
          </c:cat>
          <c:val>
            <c:numRef>
              <c:f>'2023'!$C$25:$G$25</c:f>
              <c:numCache>
                <c:formatCode>0.00</c:formatCode>
                <c:ptCount val="5"/>
                <c:pt idx="0">
                  <c:v>0.78462523415455387</c:v>
                </c:pt>
                <c:pt idx="1">
                  <c:v>3.9634363218172763E-2</c:v>
                </c:pt>
                <c:pt idx="2">
                  <c:v>6.2302895217319139E-2</c:v>
                </c:pt>
                <c:pt idx="3">
                  <c:v>4.4898394707514284E-2</c:v>
                </c:pt>
                <c:pt idx="4">
                  <c:v>5.8212600478979443E-2</c:v>
                </c:pt>
              </c:numCache>
            </c:numRef>
          </c:val>
        </c:ser>
        <c:dLbls>
          <c:showLegendKey val="0"/>
          <c:showVal val="0"/>
          <c:showCatName val="0"/>
          <c:showSerName val="0"/>
          <c:showPercent val="0"/>
          <c:showBubbleSize val="0"/>
        </c:dLbls>
        <c:gapWidth val="150"/>
        <c:axId val="202165760"/>
        <c:axId val="202587456"/>
      </c:barChart>
      <c:catAx>
        <c:axId val="20216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2587456"/>
        <c:crosses val="autoZero"/>
        <c:auto val="1"/>
        <c:lblAlgn val="ctr"/>
        <c:lblOffset val="100"/>
        <c:noMultiLvlLbl val="0"/>
      </c:catAx>
      <c:valAx>
        <c:axId val="2025874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2165760"/>
        <c:crosses val="autoZero"/>
        <c:crossBetween val="between"/>
      </c:valAx>
      <c:dTable>
        <c:showHorzBorder val="1"/>
        <c:showVertBorder val="1"/>
        <c:showOutline val="1"/>
        <c:showKeys val="1"/>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w="25400">
          <a:noFill/>
        </a:ln>
      </c:spPr>
      <c:txPr>
        <a:bodyPr/>
        <a:lstStyle/>
        <a:p>
          <a:pPr>
            <a:defRPr sz="1400" b="0" i="0" u="none" strike="noStrike" baseline="0">
              <a:solidFill>
                <a:srgbClr val="333333"/>
              </a:solidFill>
              <a:latin typeface="Calibri"/>
              <a:ea typeface="Calibri"/>
              <a:cs typeface="Calibri"/>
            </a:defRPr>
          </a:pPr>
          <a:endParaRPr lang="tr-TR"/>
        </a:p>
      </c:txPr>
    </c:title>
    <c:autoTitleDeleted val="0"/>
    <c:plotArea>
      <c:layout/>
      <c:barChart>
        <c:barDir val="col"/>
        <c:grouping val="clustered"/>
        <c:varyColors val="0"/>
        <c:ser>
          <c:idx val="0"/>
          <c:order val="0"/>
          <c:tx>
            <c:strRef>
              <c:f>'[GRAFİKLER (2).xlsx]Misafir memnuniyeti'!$B$1</c:f>
              <c:strCache>
                <c:ptCount val="1"/>
                <c:pt idx="0">
                  <c:v>MİSAFİR MEMNUNİYETİ (90,15/100)</c:v>
                </c:pt>
              </c:strCache>
            </c:strRef>
          </c:tx>
          <c:spPr>
            <a:solidFill>
              <a:srgbClr val="5B9BD5"/>
            </a:solidFill>
            <a:ln w="25400">
              <a:noFill/>
            </a:ln>
          </c:spPr>
          <c:invertIfNegative val="0"/>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'[GRAFİKLER (2).xlsx]Misafir memnuniyeti'!$A$2:$A$3</c:f>
              <c:numCache>
                <c:formatCode>General</c:formatCode>
                <c:ptCount val="2"/>
                <c:pt idx="0">
                  <c:v>2022</c:v>
                </c:pt>
                <c:pt idx="1">
                  <c:v>2023</c:v>
                </c:pt>
              </c:numCache>
            </c:numRef>
          </c:cat>
          <c:val>
            <c:numRef>
              <c:f>'[GRAFİKLER (2).xlsx]Misafir memnuniyeti'!$B$2:$B$3</c:f>
              <c:numCache>
                <c:formatCode>0.00</c:formatCode>
                <c:ptCount val="2"/>
                <c:pt idx="0">
                  <c:v>89.9</c:v>
                </c:pt>
                <c:pt idx="1">
                  <c:v>90.15</c:v>
                </c:pt>
              </c:numCache>
            </c:numRef>
          </c:val>
        </c:ser>
        <c:dLbls>
          <c:showLegendKey val="0"/>
          <c:showVal val="0"/>
          <c:showCatName val="0"/>
          <c:showSerName val="0"/>
          <c:showPercent val="0"/>
          <c:showBubbleSize val="0"/>
        </c:dLbls>
        <c:gapWidth val="219"/>
        <c:overlap val="-27"/>
        <c:axId val="244474368"/>
        <c:axId val="137884160"/>
      </c:barChart>
      <c:catAx>
        <c:axId val="24447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137884160"/>
        <c:crosses val="autoZero"/>
        <c:auto val="1"/>
        <c:lblAlgn val="ctr"/>
        <c:lblOffset val="100"/>
        <c:noMultiLvlLbl val="0"/>
      </c:catAx>
      <c:valAx>
        <c:axId val="1378841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4447436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w="25400">
          <a:noFill/>
        </a:ln>
      </c:spPr>
      <c:txPr>
        <a:bodyPr/>
        <a:lstStyle/>
        <a:p>
          <a:pPr>
            <a:defRPr sz="1400" b="0" i="0" u="none" strike="noStrike" baseline="0">
              <a:solidFill>
                <a:srgbClr val="333333"/>
              </a:solidFill>
              <a:latin typeface="Calibri"/>
              <a:ea typeface="Calibri"/>
              <a:cs typeface="Calibri"/>
            </a:defRPr>
          </a:pPr>
          <a:endParaRPr lang="tr-TR"/>
        </a:p>
      </c:txPr>
    </c:title>
    <c:autoTitleDeleted val="0"/>
    <c:plotArea>
      <c:layout/>
      <c:barChart>
        <c:barDir val="col"/>
        <c:grouping val="clustered"/>
        <c:varyColors val="0"/>
        <c:ser>
          <c:idx val="0"/>
          <c:order val="0"/>
          <c:tx>
            <c:strRef>
              <c:f>'[GRAFİKLER (2).xlsx]Yerel Personel'!$B$1</c:f>
              <c:strCache>
                <c:ptCount val="1"/>
                <c:pt idx="0">
                  <c:v>YEREL İSTİHDAM ORANI (%)</c:v>
                </c:pt>
              </c:strCache>
            </c:strRef>
          </c:tx>
          <c:spPr>
            <a:solidFill>
              <a:srgbClr val="5B9BD5"/>
            </a:solidFill>
            <a:ln w="25400">
              <a:noFill/>
            </a:ln>
          </c:spPr>
          <c:invertIfNegative val="0"/>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'[GRAFİKLER (2).xlsx]Yerel Personel'!$A$2:$A$3</c:f>
              <c:numCache>
                <c:formatCode>General</c:formatCode>
                <c:ptCount val="2"/>
                <c:pt idx="0">
                  <c:v>2022</c:v>
                </c:pt>
                <c:pt idx="1">
                  <c:v>2023</c:v>
                </c:pt>
              </c:numCache>
            </c:numRef>
          </c:cat>
          <c:val>
            <c:numRef>
              <c:f>'[GRAFİKLER (2).xlsx]Yerel Personel'!$B$2:$B$3</c:f>
              <c:numCache>
                <c:formatCode>0.00</c:formatCode>
                <c:ptCount val="2"/>
                <c:pt idx="0" formatCode="General">
                  <c:v>62</c:v>
                </c:pt>
                <c:pt idx="1">
                  <c:v>75.05</c:v>
                </c:pt>
              </c:numCache>
            </c:numRef>
          </c:val>
        </c:ser>
        <c:dLbls>
          <c:showLegendKey val="0"/>
          <c:showVal val="0"/>
          <c:showCatName val="0"/>
          <c:showSerName val="0"/>
          <c:showPercent val="0"/>
          <c:showBubbleSize val="0"/>
        </c:dLbls>
        <c:gapWidth val="219"/>
        <c:overlap val="-27"/>
        <c:axId val="244633088"/>
        <c:axId val="137887040"/>
      </c:barChart>
      <c:catAx>
        <c:axId val="24463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137887040"/>
        <c:crosses val="autoZero"/>
        <c:auto val="1"/>
        <c:lblAlgn val="ctr"/>
        <c:lblOffset val="100"/>
        <c:noMultiLvlLbl val="0"/>
      </c:catAx>
      <c:valAx>
        <c:axId val="13788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446330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en-US" sz="1400" b="0" i="0" u="none" strike="noStrike" kern="1200" spc="0" baseline="0" dirty="0" smtClean="0">
                <a:solidFill>
                  <a:prstClr val="black">
                    <a:lumMod val="65000"/>
                    <a:lumOff val="35000"/>
                  </a:prstClr>
                </a:solidFill>
                <a:latin typeface="+mn-lt"/>
                <a:ea typeface="+mn-ea"/>
                <a:cs typeface="+mn-cs"/>
              </a:defRPr>
            </a:pPr>
            <a:r>
              <a:rPr lang="en-US" sz="1400" b="0" i="0" u="none" strike="noStrike" kern="1200" spc="0" baseline="0" dirty="0" smtClean="0">
                <a:solidFill>
                  <a:prstClr val="black">
                    <a:lumMod val="65000"/>
                    <a:lumOff val="35000"/>
                  </a:prstClr>
                </a:solidFill>
                <a:latin typeface="+mn-lt"/>
                <a:ea typeface="+mn-ea"/>
                <a:cs typeface="+mn-cs"/>
              </a:rPr>
              <a:t>YEREL TEDARİKÇİ ORANLARI (%)</a:t>
            </a:r>
          </a:p>
        </c:rich>
      </c:tx>
      <c:layout/>
      <c:overlay val="0"/>
    </c:title>
    <c:autoTitleDeleted val="0"/>
    <c:plotArea>
      <c:layout/>
      <c:barChart>
        <c:barDir val="col"/>
        <c:grouping val="clustered"/>
        <c:varyColors val="0"/>
        <c:ser>
          <c:idx val="0"/>
          <c:order val="0"/>
          <c:tx>
            <c:strRef>
              <c:f>'Yerel Tedarikçi'!$A$2</c:f>
              <c:strCache>
                <c:ptCount val="1"/>
                <c:pt idx="0">
                  <c:v>2022</c:v>
                </c:pt>
              </c:strCache>
            </c:strRef>
          </c:tx>
          <c:invertIfNegative val="0"/>
          <c:cat>
            <c:strRef>
              <c:f>'Yerel Tedarikçi'!$B$1</c:f>
              <c:strCache>
                <c:ptCount val="1"/>
                <c:pt idx="0">
                  <c:v>YEREL TEDARİKÇİ ORANLARI (%)</c:v>
                </c:pt>
              </c:strCache>
            </c:strRef>
          </c:cat>
          <c:val>
            <c:numRef>
              <c:f>'Yerel Tedarikçi'!$B$2</c:f>
              <c:numCache>
                <c:formatCode>0.00</c:formatCode>
                <c:ptCount val="1"/>
                <c:pt idx="0">
                  <c:v>47</c:v>
                </c:pt>
              </c:numCache>
            </c:numRef>
          </c:val>
        </c:ser>
        <c:ser>
          <c:idx val="1"/>
          <c:order val="1"/>
          <c:tx>
            <c:strRef>
              <c:f>'Yerel Tedarikçi'!$A$3</c:f>
              <c:strCache>
                <c:ptCount val="1"/>
                <c:pt idx="0">
                  <c:v>2023</c:v>
                </c:pt>
              </c:strCache>
            </c:strRef>
          </c:tx>
          <c:invertIfNegative val="0"/>
          <c:cat>
            <c:strRef>
              <c:f>'Yerel Tedarikçi'!$B$1</c:f>
              <c:strCache>
                <c:ptCount val="1"/>
                <c:pt idx="0">
                  <c:v>YEREL TEDARİKÇİ ORANLARI (%)</c:v>
                </c:pt>
              </c:strCache>
            </c:strRef>
          </c:cat>
          <c:val>
            <c:numRef>
              <c:f>'Yerel Tedarikçi'!$B$3</c:f>
              <c:numCache>
                <c:formatCode>0.00</c:formatCode>
                <c:ptCount val="1"/>
                <c:pt idx="0">
                  <c:v>55</c:v>
                </c:pt>
              </c:numCache>
            </c:numRef>
          </c:val>
        </c:ser>
        <c:dLbls>
          <c:showLegendKey val="0"/>
          <c:showVal val="0"/>
          <c:showCatName val="0"/>
          <c:showSerName val="0"/>
          <c:showPercent val="0"/>
          <c:showBubbleSize val="0"/>
        </c:dLbls>
        <c:gapWidth val="219"/>
        <c:overlap val="-27"/>
        <c:axId val="202934272"/>
        <c:axId val="202688192"/>
      </c:barChart>
      <c:catAx>
        <c:axId val="20293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tr-TR"/>
          </a:p>
        </c:txPr>
        <c:crossAx val="202688192"/>
        <c:crosses val="autoZero"/>
        <c:auto val="1"/>
        <c:lblAlgn val="ctr"/>
        <c:lblOffset val="100"/>
        <c:noMultiLvlLbl val="0"/>
      </c:catAx>
      <c:valAx>
        <c:axId val="2026881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tr-TR"/>
          </a:p>
        </c:txPr>
        <c:crossAx val="2029342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tr-TR"/>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tr-T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SARF</a:t>
            </a:r>
            <a:r>
              <a:rPr lang="tr-TR" baseline="0"/>
              <a:t> VE TEK KULLANIMLIK MALZEME </a:t>
            </a:r>
            <a:r>
              <a:rPr lang="tr-TR"/>
              <a:t>KİŞİ BAŞI </a:t>
            </a:r>
            <a:r>
              <a:rPr lang="tr-TR" baseline="0"/>
              <a:t>TÜKETİM MİK.</a:t>
            </a:r>
          </a:p>
        </c:rich>
      </c:tx>
      <c:layout/>
      <c:overlay val="0"/>
      <c:spPr>
        <a:noFill/>
        <a:ln>
          <a:noFill/>
        </a:ln>
        <a:effectLst/>
      </c:spPr>
    </c:title>
    <c:autoTitleDeleted val="0"/>
    <c:plotArea>
      <c:layout/>
      <c:barChart>
        <c:barDir val="col"/>
        <c:grouping val="clustered"/>
        <c:varyColors val="0"/>
        <c:ser>
          <c:idx val="0"/>
          <c:order val="0"/>
          <c:tx>
            <c:strRef>
              <c:f>Sheet!$I$15</c:f>
              <c:strCache>
                <c:ptCount val="1"/>
                <c:pt idx="0">
                  <c:v>2021</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Sheet!$J$14</c:f>
              <c:strCache>
                <c:ptCount val="1"/>
                <c:pt idx="0">
                  <c:v>KİŞİ BAŞI TÜKETİM </c:v>
                </c:pt>
              </c:strCache>
            </c:strRef>
          </c:cat>
          <c:val>
            <c:numRef>
              <c:f>Sheet!$J$15</c:f>
              <c:numCache>
                <c:formatCode>General</c:formatCode>
                <c:ptCount val="1"/>
                <c:pt idx="0">
                  <c:v>39.020000000000003</c:v>
                </c:pt>
              </c:numCache>
            </c:numRef>
          </c:val>
        </c:ser>
        <c:ser>
          <c:idx val="1"/>
          <c:order val="1"/>
          <c:tx>
            <c:strRef>
              <c:f>Sheet!$I$16</c:f>
              <c:strCache>
                <c:ptCount val="1"/>
                <c:pt idx="0">
                  <c:v>2022</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Sheet!$J$14</c:f>
              <c:strCache>
                <c:ptCount val="1"/>
                <c:pt idx="0">
                  <c:v>KİŞİ BAŞI TÜKETİM </c:v>
                </c:pt>
              </c:strCache>
            </c:strRef>
          </c:cat>
          <c:val>
            <c:numRef>
              <c:f>Sheet!$J$16</c:f>
              <c:numCache>
                <c:formatCode>General</c:formatCode>
                <c:ptCount val="1"/>
                <c:pt idx="0">
                  <c:v>11.12</c:v>
                </c:pt>
              </c:numCache>
            </c:numRef>
          </c:val>
        </c:ser>
        <c:ser>
          <c:idx val="2"/>
          <c:order val="2"/>
          <c:tx>
            <c:strRef>
              <c:f>Sheet!$I$17</c:f>
              <c:strCache>
                <c:ptCount val="1"/>
                <c:pt idx="0">
                  <c:v>2023</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Sheet!$J$14</c:f>
              <c:strCache>
                <c:ptCount val="1"/>
                <c:pt idx="0">
                  <c:v>KİŞİ BAŞI TÜKETİM </c:v>
                </c:pt>
              </c:strCache>
            </c:strRef>
          </c:cat>
          <c:val>
            <c:numRef>
              <c:f>Sheet!$J$17</c:f>
              <c:numCache>
                <c:formatCode>General</c:formatCode>
                <c:ptCount val="1"/>
                <c:pt idx="0">
                  <c:v>12.34</c:v>
                </c:pt>
              </c:numCache>
            </c:numRef>
          </c:val>
        </c:ser>
        <c:dLbls>
          <c:dLblPos val="outEnd"/>
          <c:showLegendKey val="0"/>
          <c:showVal val="1"/>
          <c:showCatName val="0"/>
          <c:showSerName val="0"/>
          <c:showPercent val="0"/>
          <c:showBubbleSize val="0"/>
        </c:dLbls>
        <c:gapWidth val="500"/>
        <c:overlap val="-27"/>
        <c:axId val="200954368"/>
        <c:axId val="202691648"/>
      </c:barChart>
      <c:catAx>
        <c:axId val="2009543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2691648"/>
        <c:crosses val="autoZero"/>
        <c:auto val="1"/>
        <c:lblAlgn val="ctr"/>
        <c:lblOffset val="100"/>
        <c:noMultiLvlLbl val="0"/>
      </c:catAx>
      <c:valAx>
        <c:axId val="2026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95436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D02DF2-1C42-4B4E-A0A1-526DC4EE585A}" type="datetimeFigureOut">
              <a:rPr lang="tr-TR" smtClean="0"/>
              <a:t>6.05.2024</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4BABF1-8C6F-447E-A6AE-58DD12D09F28}" type="slidenum">
              <a:rPr lang="tr-TR" smtClean="0"/>
              <a:t>‹#›</a:t>
            </a:fld>
            <a:endParaRPr lang="tr-TR"/>
          </a:p>
        </p:txBody>
      </p:sp>
    </p:spTree>
    <p:extLst>
      <p:ext uri="{BB962C8B-B14F-4D97-AF65-F5344CB8AC3E}">
        <p14:creationId xmlns:p14="http://schemas.microsoft.com/office/powerpoint/2010/main" val="3548847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2</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11</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33</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34</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35</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36</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37</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38</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39</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40</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41</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42</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43</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44</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45</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46</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47</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48</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49</a:t>
            </a:fld>
            <a:endParaRPr lang="tr-TR"/>
          </a:p>
        </p:txBody>
      </p:sp>
    </p:spTree>
    <p:extLst>
      <p:ext uri="{BB962C8B-B14F-4D97-AF65-F5344CB8AC3E}">
        <p14:creationId xmlns:p14="http://schemas.microsoft.com/office/powerpoint/2010/main" val="957820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50</a:t>
            </a:fld>
            <a:endParaRPr lang="tr-TR"/>
          </a:p>
        </p:txBody>
      </p:sp>
    </p:spTree>
    <p:extLst>
      <p:ext uri="{BB962C8B-B14F-4D97-AF65-F5344CB8AC3E}">
        <p14:creationId xmlns:p14="http://schemas.microsoft.com/office/powerpoint/2010/main" val="794113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84BABF1-8C6F-447E-A6AE-58DD12D09F28}" type="slidenum">
              <a:rPr lang="tr-TR" smtClean="0"/>
              <a:t>51</a:t>
            </a:fld>
            <a:endParaRPr lang="tr-TR"/>
          </a:p>
        </p:txBody>
      </p:sp>
    </p:spTree>
    <p:extLst>
      <p:ext uri="{BB962C8B-B14F-4D97-AF65-F5344CB8AC3E}">
        <p14:creationId xmlns:p14="http://schemas.microsoft.com/office/powerpoint/2010/main" val="95782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C3D907BB-ADA4-4D3F-A242-5EB3F2C067ED}" type="datetime1">
              <a:rPr lang="tr-TR" smtClean="0"/>
              <a:t>6.05.2024</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B911B0A-A3B7-4274-BB15-00FDD984F40C}"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30352" y="987552"/>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028498"/>
            <a:ext cx="7772400" cy="1132284"/>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995CBF54-8A3C-4E65-8D28-8AF23694A02F}"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D248A144-A639-471D-A98E-804E466728F1}" type="datetime1">
              <a:rPr lang="tr-TR" smtClean="0"/>
              <a:t>6.05.2024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EC3BDDD0-DBB0-4957-91E5-2E13FAEB8324}" type="datetime1">
              <a:rPr lang="tr-TR" smtClean="0"/>
              <a:t>6.05.2024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F400991A-EB86-47F8-9F29-BF1F888DCA80}" type="datetime1">
              <a:rPr lang="tr-TR" smtClean="0"/>
              <a:t>6.05.2024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48A82-C2F8-4047-8A15-6340AB5096FB}" type="datetime1">
              <a:rPr lang="tr-TR" smtClean="0"/>
              <a:t>6.05.2024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EE264460-5001-4088-9359-9BDD244FE3E6}" type="datetime1">
              <a:rPr lang="tr-TR" smtClean="0"/>
              <a:t>6.05.2024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29204B43-93E7-41B3-9033-E6FDF1AC6741}" type="datetime1">
              <a:rPr lang="tr-TR" smtClean="0"/>
              <a:t>6.05.2024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4767263"/>
            <a:ext cx="609600" cy="273844"/>
          </a:xfrm>
        </p:spPr>
        <p:txBody>
          <a:bodyPr/>
          <a:lstStyle/>
          <a:p>
            <a:fld id="{F302176B-0E47-46AC-8F43-DAB4B8A37D06}" type="slidenum">
              <a:rPr lang="tr-TR" smtClean="0"/>
              <a:t>‹#›</a:t>
            </a:fld>
            <a:endParaRPr lang="tr-TR"/>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CBACB8C-013C-4B3D-941B-D5995947703A}"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C78FF740-41AC-4F80-8005-883645DF02B4}" type="datetime1">
              <a:rPr lang="tr-TR" smtClean="0"/>
              <a:t>6.05.2024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5358"/>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535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60A158-915F-4BB8-B225-0FAE594C13E0}" type="datetime1">
              <a:rPr lang="tr-TR" smtClean="0"/>
              <a:t>6.05.2024</a:t>
            </a:fld>
            <a:endParaRPr lang="tr-TR"/>
          </a:p>
        </p:txBody>
      </p:sp>
      <p:sp>
        <p:nvSpPr>
          <p:cNvPr id="22" name="Footer Placeholder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t>‹#›</a:t>
            </a:fld>
            <a:endParaRPr lang="tr-TR"/>
          </a:p>
        </p:txBody>
      </p:sp>
      <p:grpSp>
        <p:nvGrpSpPr>
          <p:cNvPr id="2" name="Group 1"/>
          <p:cNvGrpSpPr/>
          <p:nvPr/>
        </p:nvGrpSpPr>
        <p:grpSpPr>
          <a:xfrm>
            <a:off x="-19017" y="151806"/>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3.jfif"/></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9.jfif"/><Relationship Id="rId5" Type="http://schemas.openxmlformats.org/officeDocument/2006/relationships/image" Target="../media/image48.jfif"/><Relationship Id="rId4" Type="http://schemas.openxmlformats.org/officeDocument/2006/relationships/image" Target="../media/image47.jfif"/></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4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4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50.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5.png"/><Relationship Id="rId7" Type="http://schemas.openxmlformats.org/officeDocument/2006/relationships/image" Target="../media/image6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g"/><Relationship Id="rId4" Type="http://schemas.openxmlformats.org/officeDocument/2006/relationships/image" Target="../media/image66.jpg"/><Relationship Id="rId9" Type="http://schemas.openxmlformats.org/officeDocument/2006/relationships/image" Target="../media/image71.jpeg"/></Relationships>
</file>

<file path=ppt/slides/_rels/slide5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washingtonresorthotel.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34"/>
            <a:ext cx="9144000" cy="5137231"/>
          </a:xfrm>
          <a:prstGeom prst="rect">
            <a:avLst/>
          </a:prstGeom>
        </p:spPr>
      </p:pic>
      <p:sp>
        <p:nvSpPr>
          <p:cNvPr id="5" name="Metin kutusu 4"/>
          <p:cNvSpPr txBox="1"/>
          <p:nvPr/>
        </p:nvSpPr>
        <p:spPr>
          <a:xfrm>
            <a:off x="2411760" y="3654968"/>
            <a:ext cx="6264696" cy="1361837"/>
          </a:xfrm>
          <a:prstGeom prst="roundRect">
            <a:avLst>
              <a:gd name="adj" fmla="val 25483"/>
            </a:avLst>
          </a:prstGeom>
          <a:solidFill>
            <a:schemeClr val="bg1"/>
          </a:solidFill>
          <a:ln w="12700">
            <a:solidFill>
              <a:schemeClr val="bg1"/>
            </a:solidFill>
          </a:ln>
          <a:effectLst>
            <a:innerShdw blurRad="63500" dist="50800" dir="2700000">
              <a:prstClr val="black">
                <a:alpha val="50000"/>
              </a:prstClr>
            </a:innerShdw>
          </a:effectLst>
        </p:spPr>
        <p:txBody>
          <a:bodyPr wrap="square" rtlCol="0" anchor="ctr">
            <a:spAutoFit/>
          </a:bodyPr>
          <a:lstStyle/>
          <a:p>
            <a:pPr algn="ctr"/>
            <a:r>
              <a:rPr lang="tr-TR" sz="3500" b="1" dirty="0" smtClean="0">
                <a:ln w="12700" cmpd="sng">
                  <a:solidFill>
                    <a:schemeClr val="bg1"/>
                  </a:solidFill>
                  <a:prstDash val="solid"/>
                </a:ln>
                <a:solidFill>
                  <a:srgbClr val="277D44"/>
                </a:solidFill>
                <a:effectLst>
                  <a:innerShdw blurRad="63500" dist="50800" dir="2700000">
                    <a:prstClr val="black">
                      <a:alpha val="50000"/>
                    </a:prstClr>
                  </a:innerShdw>
                </a:effectLst>
                <a:latin typeface="Times New Roman" panose="02020603050405020304" pitchFamily="18" charset="0"/>
                <a:cs typeface="Times New Roman" panose="02020603050405020304" pitchFamily="18" charset="0"/>
              </a:rPr>
              <a:t>SÜRDÜRÜLEBİLİRLİK RAPORU</a:t>
            </a:r>
            <a:endParaRPr lang="tr-TR" sz="3500" b="1" dirty="0">
              <a:ln w="12700" cmpd="sng">
                <a:solidFill>
                  <a:schemeClr val="bg1"/>
                </a:solidFill>
                <a:prstDash val="solid"/>
              </a:ln>
              <a:solidFill>
                <a:srgbClr val="277D44"/>
              </a:solidFill>
              <a:effectLst>
                <a:innerShdw blurRad="63500" dist="50800" dir="2700000">
                  <a:prstClr val="black">
                    <a:alpha val="50000"/>
                  </a:prstClr>
                </a:innerShdw>
              </a:effectLst>
              <a:latin typeface="Times New Roman" panose="02020603050405020304" pitchFamily="18" charset="0"/>
              <a:cs typeface="Times New Roman" panose="02020603050405020304" pitchFamily="18" charset="0"/>
            </a:endParaRP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3795886"/>
            <a:ext cx="1439999" cy="1080000"/>
          </a:xfrm>
          <a:prstGeom prst="roundRect">
            <a:avLst>
              <a:gd name="adj" fmla="val 19550"/>
            </a:avLst>
          </a:prstGeom>
          <a:solidFill>
            <a:srgbClr val="FFFFFF">
              <a:shade val="85000"/>
            </a:srgbClr>
          </a:solidFill>
          <a:ln>
            <a:noFill/>
          </a:ln>
          <a:effectLst>
            <a:innerShdw blurRad="63500" dist="50800" dir="2700000">
              <a:prstClr val="black">
                <a:alpha val="50000"/>
              </a:prstClr>
            </a:innerShdw>
          </a:effectLst>
          <a:scene3d>
            <a:camera prst="orthographicFront">
              <a:rot lat="0" lon="0" rev="0"/>
            </a:camera>
            <a:lightRig rig="balanced" dir="t">
              <a:rot lat="0" lon="0" rev="8700000"/>
            </a:lightRig>
          </a:scene3d>
          <a:sp3d/>
        </p:spPr>
      </p:pic>
    </p:spTree>
    <p:extLst>
      <p:ext uri="{BB962C8B-B14F-4D97-AF65-F5344CB8AC3E}">
        <p14:creationId xmlns:p14="http://schemas.microsoft.com/office/powerpoint/2010/main" val="1704276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000" y="-16279"/>
            <a:ext cx="7884000" cy="5176059"/>
          </a:xfrm>
          <a:prstGeom prst="rect">
            <a:avLst/>
          </a:prstGeom>
        </p:spPr>
      </p:pic>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İçerik Yer Tutucusu 4"/>
          <p:cNvSpPr>
            <a:spLocks noGrp="1"/>
          </p:cNvSpPr>
          <p:nvPr>
            <p:ph idx="1"/>
          </p:nvPr>
        </p:nvSpPr>
        <p:spPr>
          <a:xfrm>
            <a:off x="5076056" y="290013"/>
            <a:ext cx="3942000" cy="4493487"/>
          </a:xfrm>
        </p:spPr>
        <p:txBody>
          <a:bodyPr>
            <a:noAutofit/>
          </a:bodyPr>
          <a:lstStyle/>
          <a:p>
            <a:pPr>
              <a:buClr>
                <a:schemeClr val="accent5">
                  <a:lumMod val="75000"/>
                </a:schemeClr>
              </a:buClr>
              <a:buSzPct val="80000"/>
            </a:pPr>
            <a:r>
              <a:rPr lang="tr-TR" sz="1700" dirty="0" smtClean="0">
                <a:solidFill>
                  <a:schemeClr val="accent5">
                    <a:lumMod val="40000"/>
                    <a:lumOff val="60000"/>
                  </a:schemeClr>
                </a:solidFill>
              </a:rPr>
              <a:t>Sürdürülebilirlik Politikamız</a:t>
            </a:r>
          </a:p>
          <a:p>
            <a:pPr>
              <a:buClr>
                <a:schemeClr val="accent5">
                  <a:lumMod val="75000"/>
                </a:schemeClr>
              </a:buClr>
              <a:buSzPct val="80000"/>
            </a:pPr>
            <a:r>
              <a:rPr lang="tr-TR" sz="1700" dirty="0" smtClean="0">
                <a:solidFill>
                  <a:schemeClr val="accent5">
                    <a:lumMod val="40000"/>
                    <a:lumOff val="60000"/>
                  </a:schemeClr>
                </a:solidFill>
              </a:rPr>
              <a:t>Sürdürülebilirlik Mesajımız</a:t>
            </a:r>
          </a:p>
          <a:p>
            <a:pPr>
              <a:buClr>
                <a:schemeClr val="accent5">
                  <a:lumMod val="75000"/>
                </a:schemeClr>
              </a:buClr>
              <a:buSzPct val="80000"/>
            </a:pPr>
            <a:r>
              <a:rPr lang="tr-TR" sz="1700" dirty="0" smtClean="0">
                <a:solidFill>
                  <a:schemeClr val="accent5">
                    <a:lumMod val="40000"/>
                    <a:lumOff val="60000"/>
                  </a:schemeClr>
                </a:solidFill>
              </a:rPr>
              <a:t>Sürdürülebilirlik </a:t>
            </a:r>
            <a:r>
              <a:rPr lang="tr-TR" sz="1700" dirty="0">
                <a:solidFill>
                  <a:schemeClr val="accent5">
                    <a:lumMod val="40000"/>
                    <a:lumOff val="60000"/>
                  </a:schemeClr>
                </a:solidFill>
              </a:rPr>
              <a:t>Eylem </a:t>
            </a:r>
            <a:r>
              <a:rPr lang="tr-TR" sz="1700" dirty="0" smtClean="0">
                <a:solidFill>
                  <a:schemeClr val="accent5">
                    <a:lumMod val="40000"/>
                    <a:lumOff val="60000"/>
                  </a:schemeClr>
                </a:solidFill>
              </a:rPr>
              <a:t>Raporu </a:t>
            </a:r>
          </a:p>
          <a:p>
            <a:pPr>
              <a:buClr>
                <a:schemeClr val="accent5">
                  <a:lumMod val="75000"/>
                </a:schemeClr>
              </a:buClr>
              <a:buSzPct val="80000"/>
              <a:buFont typeface="Symbol" panose="05050102010706020507" pitchFamily="18" charset="2"/>
              <a:buChar char=""/>
            </a:pPr>
            <a:r>
              <a:rPr lang="tr-TR" sz="1700" dirty="0" smtClean="0">
                <a:solidFill>
                  <a:schemeClr val="accent5">
                    <a:lumMod val="40000"/>
                    <a:lumOff val="60000"/>
                  </a:schemeClr>
                </a:solidFill>
              </a:rPr>
              <a:t>Kültür, Miras ve Değerlerimiz</a:t>
            </a:r>
          </a:p>
          <a:p>
            <a:pPr>
              <a:buClr>
                <a:schemeClr val="accent5">
                  <a:lumMod val="75000"/>
                </a:schemeClr>
              </a:buClr>
              <a:buSzPct val="80000"/>
              <a:buFont typeface="Symbol" panose="05050102010706020507" pitchFamily="18" charset="2"/>
              <a:buChar char=""/>
            </a:pPr>
            <a:r>
              <a:rPr lang="tr-TR" sz="1700" dirty="0" smtClean="0">
                <a:solidFill>
                  <a:schemeClr val="accent5">
                    <a:lumMod val="40000"/>
                    <a:lumOff val="60000"/>
                  </a:schemeClr>
                </a:solidFill>
              </a:rPr>
              <a:t>Çevresel Faaliyetlerimiz</a:t>
            </a:r>
          </a:p>
          <a:p>
            <a:pPr>
              <a:buClr>
                <a:schemeClr val="accent5">
                  <a:lumMod val="75000"/>
                </a:schemeClr>
              </a:buClr>
              <a:buSzPct val="80000"/>
              <a:buFont typeface="Symbol" panose="05050102010706020507" pitchFamily="18" charset="2"/>
              <a:buChar char=""/>
            </a:pPr>
            <a:r>
              <a:rPr lang="tr-TR" sz="1700" dirty="0" smtClean="0">
                <a:solidFill>
                  <a:schemeClr val="accent5">
                    <a:lumMod val="40000"/>
                    <a:lumOff val="60000"/>
                  </a:schemeClr>
                </a:solidFill>
              </a:rPr>
              <a:t>Çevreye Duyarlı Satın Alma Faaliyetlerimiz</a:t>
            </a:r>
          </a:p>
          <a:p>
            <a:pPr>
              <a:buClr>
                <a:schemeClr val="accent5">
                  <a:lumMod val="75000"/>
                </a:schemeClr>
              </a:buClr>
              <a:buSzPct val="80000"/>
              <a:buFont typeface="Symbol" panose="05050102010706020507" pitchFamily="18" charset="2"/>
              <a:buChar char=""/>
            </a:pPr>
            <a:r>
              <a:rPr lang="tr-TR" sz="1700" dirty="0" smtClean="0">
                <a:solidFill>
                  <a:schemeClr val="accent5">
                    <a:lumMod val="40000"/>
                    <a:lumOff val="60000"/>
                  </a:schemeClr>
                </a:solidFill>
              </a:rPr>
              <a:t>Çocuklar ve Özel </a:t>
            </a:r>
            <a:r>
              <a:rPr lang="tr-TR" sz="1700" dirty="0" err="1" smtClean="0">
                <a:solidFill>
                  <a:schemeClr val="accent5">
                    <a:lumMod val="40000"/>
                    <a:lumOff val="60000"/>
                  </a:schemeClr>
                </a:solidFill>
              </a:rPr>
              <a:t>Gereksinimli</a:t>
            </a:r>
            <a:r>
              <a:rPr lang="tr-TR" sz="1700" dirty="0" smtClean="0">
                <a:solidFill>
                  <a:schemeClr val="accent5">
                    <a:lumMod val="40000"/>
                    <a:lumOff val="60000"/>
                  </a:schemeClr>
                </a:solidFill>
              </a:rPr>
              <a:t> Bireyler</a:t>
            </a:r>
          </a:p>
          <a:p>
            <a:pPr>
              <a:buClr>
                <a:schemeClr val="accent5">
                  <a:lumMod val="75000"/>
                </a:schemeClr>
              </a:buClr>
              <a:buSzPct val="80000"/>
            </a:pPr>
            <a:r>
              <a:rPr lang="tr-TR" sz="1700" dirty="0" smtClean="0">
                <a:solidFill>
                  <a:schemeClr val="accent5">
                    <a:lumMod val="40000"/>
                    <a:lumOff val="60000"/>
                  </a:schemeClr>
                </a:solidFill>
              </a:rPr>
              <a:t>Sürdürülebilirlik Raporu</a:t>
            </a:r>
          </a:p>
          <a:p>
            <a:pPr>
              <a:buClr>
                <a:schemeClr val="accent5">
                  <a:lumMod val="75000"/>
                </a:schemeClr>
              </a:buClr>
              <a:buSzPct val="80000"/>
            </a:pPr>
            <a:r>
              <a:rPr lang="tr-TR" sz="1700" dirty="0" smtClean="0">
                <a:solidFill>
                  <a:schemeClr val="accent5">
                    <a:lumMod val="40000"/>
                    <a:lumOff val="60000"/>
                  </a:schemeClr>
                </a:solidFill>
              </a:rPr>
              <a:t>Atık Yönetimi</a:t>
            </a:r>
          </a:p>
          <a:p>
            <a:pPr>
              <a:buClr>
                <a:schemeClr val="accent5">
                  <a:lumMod val="75000"/>
                </a:schemeClr>
              </a:buClr>
              <a:buSzPct val="80000"/>
            </a:pPr>
            <a:r>
              <a:rPr lang="tr-TR" sz="1700" dirty="0" smtClean="0">
                <a:solidFill>
                  <a:schemeClr val="accent5">
                    <a:lumMod val="40000"/>
                    <a:lumOff val="60000"/>
                  </a:schemeClr>
                </a:solidFill>
              </a:rPr>
              <a:t>Misafir Memnuniyeti</a:t>
            </a:r>
          </a:p>
          <a:p>
            <a:pPr>
              <a:buClr>
                <a:schemeClr val="accent5">
                  <a:lumMod val="75000"/>
                </a:schemeClr>
              </a:buClr>
              <a:buSzPct val="80000"/>
            </a:pPr>
            <a:r>
              <a:rPr lang="tr-TR" sz="1700" dirty="0" smtClean="0">
                <a:solidFill>
                  <a:schemeClr val="accent5">
                    <a:lumMod val="40000"/>
                    <a:lumOff val="60000"/>
                  </a:schemeClr>
                </a:solidFill>
              </a:rPr>
              <a:t>Bölge Ekonomisine Olan Katkımız</a:t>
            </a:r>
          </a:p>
          <a:p>
            <a:pPr>
              <a:buClr>
                <a:schemeClr val="accent5">
                  <a:lumMod val="75000"/>
                </a:schemeClr>
              </a:buClr>
              <a:buSzPct val="80000"/>
            </a:pPr>
            <a:r>
              <a:rPr lang="tr-TR" sz="1700" dirty="0">
                <a:solidFill>
                  <a:schemeClr val="accent5">
                    <a:lumMod val="40000"/>
                    <a:lumOff val="60000"/>
                  </a:schemeClr>
                </a:solidFill>
              </a:rPr>
              <a:t>Sarf Malzeme Değişim Miktarları</a:t>
            </a:r>
          </a:p>
          <a:p>
            <a:pPr>
              <a:buClr>
                <a:schemeClr val="accent5">
                  <a:lumMod val="75000"/>
                </a:schemeClr>
              </a:buClr>
              <a:buSzPct val="80000"/>
            </a:pPr>
            <a:r>
              <a:rPr lang="tr-TR" sz="1700" dirty="0">
                <a:solidFill>
                  <a:schemeClr val="accent5">
                    <a:lumMod val="40000"/>
                    <a:lumOff val="60000"/>
                  </a:schemeClr>
                </a:solidFill>
              </a:rPr>
              <a:t>Tek Kullanımlık Malzeme Tüketim </a:t>
            </a:r>
            <a:r>
              <a:rPr lang="tr-TR" sz="1700" dirty="0" smtClean="0">
                <a:solidFill>
                  <a:schemeClr val="accent5">
                    <a:lumMod val="40000"/>
                    <a:lumOff val="60000"/>
                  </a:schemeClr>
                </a:solidFill>
              </a:rPr>
              <a:t>Miktarları</a:t>
            </a:r>
          </a:p>
        </p:txBody>
      </p:sp>
      <p:sp>
        <p:nvSpPr>
          <p:cNvPr id="10" name="Başlık 1"/>
          <p:cNvSpPr txBox="1">
            <a:spLocks/>
          </p:cNvSpPr>
          <p:nvPr/>
        </p:nvSpPr>
        <p:spPr>
          <a:xfrm>
            <a:off x="4932040" y="0"/>
            <a:ext cx="3934900" cy="339502"/>
          </a:xfrm>
          <a:prstGeom prst="rect">
            <a:avLst/>
          </a:prstGeom>
        </p:spPr>
        <p:txBody>
          <a:bodyPr vert="horz" lIns="0" rIns="0" bIns="0" anchor="t">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lnSpc>
                <a:spcPct val="80000"/>
              </a:lnSpc>
              <a:spcBef>
                <a:spcPct val="20000"/>
              </a:spcBef>
              <a:buClr>
                <a:schemeClr val="accent5">
                  <a:lumMod val="75000"/>
                </a:schemeClr>
              </a:buClr>
              <a:buSzPct val="95000"/>
            </a:pPr>
            <a:r>
              <a:rPr lang="tr-TR" sz="1800" b="1" u="sng" dirty="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RAPOR KAPSAMI</a:t>
            </a:r>
          </a:p>
        </p:txBody>
      </p:sp>
      <p:sp>
        <p:nvSpPr>
          <p:cNvPr id="14" name="Slayt Numarası Yer Tutucusu 9"/>
          <p:cNvSpPr txBox="1">
            <a:spLocks/>
          </p:cNvSpPr>
          <p:nvPr/>
        </p:nvSpPr>
        <p:spPr>
          <a:xfrm>
            <a:off x="0" y="4783500"/>
            <a:ext cx="360000" cy="360000"/>
          </a:xfrm>
          <a:prstGeom prst="roundRect">
            <a:avLst/>
          </a:prstGeom>
          <a:solidFill>
            <a:srgbClr val="257540">
              <a:alpha val="94902"/>
            </a:srgbClr>
          </a:solidFill>
          <a:effectLst/>
        </p:spPr>
        <p:txBody>
          <a:bodyPr vert="horz" lIns="0" tIns="0" rIns="0" bIns="0" anchor="ctr"/>
          <a:lstStyle>
            <a:defPPr lvl="0">
              <a:defRPr lang="tr-TR"/>
            </a:defPPr>
            <a:lvl1pPr algn="ctr">
              <a:defRPr kumimoji="0" sz="1600" b="1">
                <a:ln>
                  <a:solidFill>
                    <a:schemeClr val="bg1"/>
                  </a:solidFill>
                </a:ln>
                <a:solidFill>
                  <a:schemeClr val="bg1"/>
                </a:solidFill>
                <a:effectLst>
                  <a:outerShdw blurRad="38100" dist="38100" dir="2700000" algn="tl">
                    <a:srgbClr val="000000">
                      <a:alpha val="43137"/>
                    </a:srgbClr>
                  </a:outerShdw>
                </a:effectLst>
              </a:defRPr>
            </a:lvl1pPr>
          </a:lstStyle>
          <a:p>
            <a:fld id="{F302176B-0E47-46AC-8F43-DAB4B8A37D06}" type="slidenum">
              <a:rPr lang="tr-TR"/>
              <a:pPr/>
              <a:t>2</a:t>
            </a:fld>
            <a:endParaRPr lang="tr-TR" dirty="0"/>
          </a:p>
        </p:txBody>
      </p:sp>
    </p:spTree>
    <p:extLst>
      <p:ext uri="{BB962C8B-B14F-4D97-AF65-F5344CB8AC3E}">
        <p14:creationId xmlns:p14="http://schemas.microsoft.com/office/powerpoint/2010/main" val="2451254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20538"/>
            <a:ext cx="1350000" cy="5151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a:effectLst/>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2" name="Başlık 1"/>
          <p:cNvSpPr>
            <a:spLocks noGrp="1"/>
          </p:cNvSpPr>
          <p:nvPr>
            <p:ph type="title"/>
          </p:nvPr>
        </p:nvSpPr>
        <p:spPr>
          <a:xfrm>
            <a:off x="1346976" y="0"/>
            <a:ext cx="7794000" cy="1491630"/>
          </a:xfrm>
          <a:solidFill>
            <a:srgbClr val="C8FEFD">
              <a:alpha val="50196"/>
            </a:srgbClr>
          </a:solidFill>
        </p:spPr>
        <p:txBody>
          <a:bodyPr anchor="ctr">
            <a:normAutofit/>
          </a:bodyPr>
          <a:lstStyle/>
          <a:p>
            <a:pPr algn="ctr"/>
            <a:r>
              <a:rPr lang="tr-TR" sz="3500" dirty="0" smtClean="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POLİTİKAMIZ</a:t>
            </a:r>
            <a:endParaRPr lang="tr-TR" sz="3500" dirty="0">
              <a:ln>
                <a:solidFill>
                  <a:schemeClr val="accent5"/>
                </a:solidFill>
              </a:ln>
            </a:endParaRPr>
          </a:p>
        </p:txBody>
      </p:sp>
      <p:sp>
        <p:nvSpPr>
          <p:cNvPr id="12" name="İçerik Yer Tutucusu 2"/>
          <p:cNvSpPr>
            <a:spLocks noGrp="1"/>
          </p:cNvSpPr>
          <p:nvPr>
            <p:ph idx="1"/>
          </p:nvPr>
        </p:nvSpPr>
        <p:spPr>
          <a:xfrm>
            <a:off x="1350000" y="1491630"/>
            <a:ext cx="7794000" cy="3651870"/>
          </a:xfrm>
          <a:solidFill>
            <a:srgbClr val="257540">
              <a:alpha val="94902"/>
            </a:srgbClr>
          </a:solidFill>
        </p:spPr>
        <p:txBody>
          <a:bodyPr anchor="ctr">
            <a:normAutofit/>
          </a:bodyPr>
          <a:lstStyle/>
          <a:p>
            <a:pPr marL="0" indent="0" algn="just">
              <a:buClr>
                <a:schemeClr val="accent5">
                  <a:lumMod val="75000"/>
                </a:schemeClr>
              </a:buClr>
              <a:buNone/>
            </a:pPr>
            <a:endParaRPr lang="tr-TR" sz="1800" b="1" dirty="0" smtClean="0">
              <a:solidFill>
                <a:schemeClr val="accent5">
                  <a:lumMod val="40000"/>
                  <a:lumOff val="60000"/>
                </a:schemeClr>
              </a:solidFill>
              <a:latin typeface="Constantia" panose="02030602050306030303" pitchFamily="18" charset="0"/>
            </a:endParaRPr>
          </a:p>
          <a:p>
            <a:pPr marL="0" indent="0">
              <a:buNone/>
            </a:pPr>
            <a:r>
              <a:rPr lang="tr-TR" sz="21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SATIN </a:t>
            </a:r>
            <a:r>
              <a:rPr lang="tr-TR" sz="21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ALMA POLİTİKAMIZ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Aldığımız malzemelerde “geri dönüşüm” ve “çevre dostu” etiketi olanları tercih ederiz, </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Yerel tedarikçiler ile çalışmaya özen göstererek bölge ekonomisine katkıda bulunur, karbon ayak izimizi azaltmaya çalışırız,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Gereksiz ambalajlı ürünleri tercih etmemeye dikkat ederiz, </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Tüm faaliyetlerimizde yasalara ve mevzuatlara uyarız.</a:t>
            </a:r>
          </a:p>
          <a:p>
            <a:pPr marL="0" indent="0" algn="just">
              <a:buClr>
                <a:schemeClr val="accent5">
                  <a:lumMod val="75000"/>
                </a:schemeClr>
              </a:buClr>
              <a:buNone/>
            </a:pPr>
            <a:endParaRPr lang="tr-TR" sz="1800" dirty="0" smtClean="0">
              <a:solidFill>
                <a:schemeClr val="accent5">
                  <a:lumMod val="40000"/>
                  <a:lumOff val="60000"/>
                </a:schemeClr>
              </a:solidFill>
            </a:endParaRPr>
          </a:p>
        </p:txBody>
      </p:sp>
    </p:spTree>
    <p:extLst>
      <p:ext uri="{BB962C8B-B14F-4D97-AF65-F5344CB8AC3E}">
        <p14:creationId xmlns:p14="http://schemas.microsoft.com/office/powerpoint/2010/main" val="1615782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 KORUMA VE ATIK YÖNETİMİ POLİTİKAMIZ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Atıklarımızı kaynağında azaltmak için faaliyetlerimize dikkat ederiz,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Atıklarımızı türüne göre ayırırız ve lisanslı firmalara teslim ederiz,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Atık miktarını azaltmayı hedefleriz,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Tehlikeli maddeleri ve kimyasalları, ihtiyaç durumunda ve gerektiği kadar kullanırız,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Çevre bilinci,  Atık Yönetimi ve Sıfır Atık konularında  çalışanlarımızın bilinçlendirir, misafirlerimizin farkındalığını sağlarız.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Doğal kaynaklarımızın etkin kullanımı için verimli ve tasarruflu çalışmayı prensip ediniriz,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Misafirlerimizin ve çalışanlarımızın, doğal kaynaklarımızı bilinçli şekilde kullanması konusunda farkındalık </a:t>
            </a:r>
            <a:r>
              <a:rPr lang="tr-TR" sz="1800" dirty="0" smtClean="0">
                <a:solidFill>
                  <a:schemeClr val="accent5">
                    <a:lumMod val="40000"/>
                    <a:lumOff val="60000"/>
                  </a:schemeClr>
                </a:solidFill>
                <a:latin typeface="Constantia" panose="02030602050306030303" pitchFamily="18" charset="0"/>
              </a:rPr>
              <a:t>yaratırız</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1188885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İSTİHDAM, EŞİTLİK ve İNSAN HAKLARI POLİTİKAMIZ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Yerel halktan istihdam sağlayarak, bölge ekonomisinin kalkınmasına katkıda bulunuruz,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Çalışanlarımıza adil ve huzurlu iş ortamı, hiçbir ayrımcılığın yapılmadığı, fırsat eşitliğinin sağlandığı çalışma ortamı oluştururuz,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Cinsiyet farkı gözetmeksizin tüm çalışanlarımızın sağlık, güvenlik ve refahlarını önemseriz,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Kadınların iş gücüne katılımını destekler, eşit fırsatlar sunarız,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Cinsiyet ayrımı yapmadan «eşit işe eşit ücret» politikası ile hareket ederiz,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Kariyer fırsatlarından eşit düzeyde faydalanılması için gerekli ortamı sağlarız,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Savunmasız grupların hiçbir şekilde istismar, taciz, ayrımcılık, bastırılma, zorlama, iftira vb. durumlara maruz kalmasına izin verilmez,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Tüm çalışanlarımızın görüşlerine saygılı davranıldığı bir ortam hazırlarız,</a:t>
            </a:r>
          </a:p>
          <a:p>
            <a:pPr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Cinsiyet, dil, ırk, yaş, </a:t>
            </a:r>
            <a:r>
              <a:rPr lang="tr-TR" sz="1800" dirty="0" err="1">
                <a:solidFill>
                  <a:schemeClr val="accent5">
                    <a:lumMod val="40000"/>
                    <a:lumOff val="60000"/>
                  </a:schemeClr>
                </a:solidFill>
                <a:latin typeface="Constantia" panose="02030602050306030303" pitchFamily="18" charset="0"/>
              </a:rPr>
              <a:t>sosyo</a:t>
            </a:r>
            <a:r>
              <a:rPr lang="tr-TR" sz="1800" dirty="0">
                <a:solidFill>
                  <a:schemeClr val="accent5">
                    <a:lumMod val="40000"/>
                    <a:lumOff val="60000"/>
                  </a:schemeClr>
                </a:solidFill>
                <a:latin typeface="Constantia" panose="02030602050306030303" pitchFamily="18" charset="0"/>
              </a:rPr>
              <a:t>-ekonomik durum, eğitim durumu, </a:t>
            </a:r>
            <a:r>
              <a:rPr lang="tr-TR" sz="1800" dirty="0" smtClean="0">
                <a:solidFill>
                  <a:schemeClr val="accent5">
                    <a:lumMod val="40000"/>
                    <a:lumOff val="60000"/>
                  </a:schemeClr>
                </a:solidFill>
                <a:latin typeface="Constantia" panose="02030602050306030303" pitchFamily="18" charset="0"/>
              </a:rPr>
              <a:t>etnik</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2242734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KÜLTÜREL FARKINDALIK POLİTİKAMIZ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Misafirlerimizin,  bölgemizde bulunan doğal ve kültürel miraslara, yöresel ürün ve hizmetlere ulaşabilmesi için </a:t>
            </a:r>
            <a:r>
              <a:rPr lang="tr-TR" sz="1800" dirty="0" err="1">
                <a:solidFill>
                  <a:schemeClr val="accent5">
                    <a:lumMod val="40000"/>
                    <a:lumOff val="60000"/>
                  </a:schemeClr>
                </a:solidFill>
                <a:latin typeface="Constantia" panose="02030602050306030303" pitchFamily="18" charset="0"/>
              </a:rPr>
              <a:t>info</a:t>
            </a:r>
            <a:r>
              <a:rPr lang="tr-TR" sz="1800" dirty="0">
                <a:solidFill>
                  <a:schemeClr val="accent5">
                    <a:lumMod val="40000"/>
                    <a:lumOff val="60000"/>
                  </a:schemeClr>
                </a:solidFill>
                <a:latin typeface="Constantia" panose="02030602050306030303" pitchFamily="18" charset="0"/>
              </a:rPr>
              <a:t> yayınlarız,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Yerel kültür, gelenek ve göreneklere sahip çıkılmasını sağlar; görüş, etnik köken, inanç ve savunmasız gruplar ile ilgili ayrımcı faaliyetlere izin vermeyiz. Gerek turistik amaçlı gerekse çalışmak için gelen ziyaretçilerin, farklı kültürleri ile bölgesel gelişime katkı sunduklarını, misafirperverlik gösterilmesi gerektiğini biliriz,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Tarihi ve arkeolojik eserlerin korunmasına destek veririz,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Bulunduğumuz coğrafyayı ve yerel toplumu iyi tanır, tarihi değerler ve geleneklerine saygı gösterir; ekonomik, sosyal, kültürel gelişimine katkıda bulunuruz</a:t>
            </a:r>
            <a:r>
              <a:rPr lang="tr-TR" sz="1800" dirty="0" smtClean="0">
                <a:solidFill>
                  <a:schemeClr val="accent5">
                    <a:lumMod val="40000"/>
                    <a:lumOff val="60000"/>
                  </a:schemeClr>
                </a:solidFill>
                <a:latin typeface="Constantia" panose="02030602050306030303" pitchFamily="18" charset="0"/>
              </a:rPr>
              <a:t>.</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2939116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buClr>
                <a:schemeClr val="accent5">
                  <a:lumMod val="75000"/>
                </a:schemeClr>
              </a:buClr>
              <a:buNone/>
            </a:pPr>
            <a:r>
              <a:rPr lang="tr-TR" sz="19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ERİŞİLEBİLİRLİK POLİTİKAMIZ</a:t>
            </a:r>
          </a:p>
          <a:p>
            <a:pPr algn="just">
              <a:buClr>
                <a:schemeClr val="accent5">
                  <a:lumMod val="75000"/>
                </a:schemeClr>
              </a:buClr>
            </a:pPr>
            <a:r>
              <a:rPr lang="tr-TR" sz="1900" dirty="0">
                <a:solidFill>
                  <a:schemeClr val="accent5">
                    <a:lumMod val="40000"/>
                    <a:lumOff val="60000"/>
                  </a:schemeClr>
                </a:solidFill>
                <a:latin typeface="Constantia" panose="02030602050306030303" pitchFamily="18" charset="0"/>
              </a:rPr>
              <a:t>Özel gereksinime ihtiyaç duyan bireylerin (engelliler, çocuklar vb.) ürün ve hizmetlerimize erişimi için kolaylıklar düşünerek faaliyetlerimizi gerçekleştiririz,</a:t>
            </a:r>
          </a:p>
          <a:p>
            <a:pPr algn="just">
              <a:buClr>
                <a:schemeClr val="accent5">
                  <a:lumMod val="75000"/>
                </a:schemeClr>
              </a:buClr>
            </a:pPr>
            <a:r>
              <a:rPr lang="tr-TR" sz="1900" dirty="0">
                <a:solidFill>
                  <a:schemeClr val="accent5">
                    <a:lumMod val="40000"/>
                    <a:lumOff val="60000"/>
                  </a:schemeClr>
                </a:solidFill>
                <a:latin typeface="Constantia" panose="02030602050306030303" pitchFamily="18" charset="0"/>
              </a:rPr>
              <a:t>Tesisimizde özel korunmaya ihtiyacı olan misafir ve çalışanlarımızın hiçbir şekilde zarar görmeyeceği, tüm sorunlarının rahatlıkla iletilebileceği ve çözülebileceği ortamı sağlarız ,</a:t>
            </a:r>
          </a:p>
          <a:p>
            <a:pPr algn="just">
              <a:buClr>
                <a:schemeClr val="accent5">
                  <a:lumMod val="75000"/>
                </a:schemeClr>
              </a:buClr>
            </a:pPr>
            <a:r>
              <a:rPr lang="tr-TR" sz="1900" dirty="0">
                <a:solidFill>
                  <a:schemeClr val="accent5">
                    <a:lumMod val="40000"/>
                    <a:lumOff val="60000"/>
                  </a:schemeClr>
                </a:solidFill>
                <a:latin typeface="Constantia" panose="02030602050306030303" pitchFamily="18" charset="0"/>
              </a:rPr>
              <a:t>Sürdürülebilirlik yönetim sistemimizde uygulama ve hedeflerimizi sürekli izler, ölçer ve gerekli olduğunda düzeltici faaliyetlerimizi başlatır, planlar ve sonuçlandırırız. </a:t>
            </a:r>
          </a:p>
          <a:p>
            <a:pPr algn="just">
              <a:buClr>
                <a:schemeClr val="accent5">
                  <a:lumMod val="75000"/>
                </a:schemeClr>
              </a:buClr>
            </a:pPr>
            <a:r>
              <a:rPr lang="tr-TR" sz="1900" dirty="0">
                <a:solidFill>
                  <a:schemeClr val="accent5">
                    <a:lumMod val="40000"/>
                    <a:lumOff val="60000"/>
                  </a:schemeClr>
                </a:solidFill>
                <a:latin typeface="Constantia" panose="02030602050306030303" pitchFamily="18" charset="0"/>
              </a:rPr>
              <a:t>Özel gereksinimi, fiziksel hassasiyetleri ve zorlukları olan tüm misafirlerimiz, personel ve ziyaretçilerimiz için erişilebilirlik, sağlık ve güvenlik standartlarını önemsiyor ve tatillerini geçirdikleri veya çalıştıkları ortamları bu standartlar doğrultusunda düzenliyoruz</a:t>
            </a:r>
            <a:r>
              <a:rPr lang="tr-TR" sz="1900" dirty="0" smtClean="0">
                <a:solidFill>
                  <a:schemeClr val="accent5">
                    <a:lumMod val="40000"/>
                    <a:lumOff val="60000"/>
                  </a:schemeClr>
                </a:solidFill>
                <a:latin typeface="Constantia" panose="02030602050306030303" pitchFamily="18" charset="0"/>
              </a:rPr>
              <a:t>.</a:t>
            </a:r>
            <a:endParaRPr lang="tr-TR" sz="19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2009838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5143500"/>
          </a:xfrm>
          <a:solidFill>
            <a:srgbClr val="257540">
              <a:alpha val="94902"/>
            </a:srgbClr>
          </a:solidFill>
        </p:spPr>
        <p:txBody>
          <a:bodyPr vert="horz" anchor="ctr">
            <a:normAutofit/>
          </a:bodyPr>
          <a:lstStyle/>
          <a:p>
            <a:pPr marL="0" indent="0">
              <a:lnSpc>
                <a:spcPct val="80000"/>
              </a:lnSpc>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ÇOCUK HAKLARI POLİTİKAMIZ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Otelimizde çocuk işçi çalıştırılmaz ve tüm iş ortaklarımızdan da aynı hassasiyeti bekleriz.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Tesis içerisinde çocukların gelişimine katkıda bulunan, düşünce ve isteklerini, duygularını rahatça ifade edebilecekleri, kendilerini özgür ve rahat hissedecekleri ortamlar/olanaklar sağlarız.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Sunum alanlarımızda servis önceliğini veririz,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Personellerimize, çocuk hakları/istismarı konusunda bilinçlendirme eğitimleri veririz.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Ailelerin çocuklarına karşı tutum ve davranışlarının, fiziksel-sözlü-psikolojik şiddet veya ihmal belirtilerinin farkındalık yaratmaya çalışırız.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Çocukların katıldıkları aktivitelerde yetişkin gözetimi altında olduklarından emin oluruz,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Çocuk haklarının korunması konusunda ilgili projelere destek veririz,</a:t>
            </a:r>
          </a:p>
          <a:p>
            <a:pPr lvl="0" algn="just">
              <a:buClr>
                <a:schemeClr val="accent5">
                  <a:lumMod val="75000"/>
                </a:schemeClr>
              </a:buClr>
            </a:pPr>
            <a:r>
              <a:rPr lang="tr-TR" sz="1800" dirty="0">
                <a:solidFill>
                  <a:schemeClr val="accent5">
                    <a:lumMod val="40000"/>
                    <a:lumOff val="60000"/>
                  </a:schemeClr>
                </a:solidFill>
                <a:latin typeface="Constantia" panose="02030602050306030303" pitchFamily="18" charset="0"/>
              </a:rPr>
              <a:t>Çocuklar ile ilgili şüpheli hareketlere şahit olduğumuzda öncelikle otel yönetimine bilgi verir, gerekli görülen durumlarda Sosyal Destek Hattı’ndan yardım isteriz</a:t>
            </a:r>
            <a:r>
              <a:rPr lang="tr-TR" sz="1800" dirty="0" smtClean="0">
                <a:solidFill>
                  <a:schemeClr val="accent5">
                    <a:lumMod val="40000"/>
                    <a:lumOff val="60000"/>
                  </a:schemeClr>
                </a:solidFill>
                <a:latin typeface="Constantia" panose="02030602050306030303" pitchFamily="18" charset="0"/>
              </a:rPr>
              <a:t>.</a:t>
            </a:r>
            <a:endParaRPr lang="tr-TR" sz="1800" dirty="0">
              <a:solidFill>
                <a:schemeClr val="accent5">
                  <a:lumMod val="40000"/>
                  <a:lumOff val="60000"/>
                </a:schemeClr>
              </a:solidFill>
              <a:latin typeface="Constantia" panose="02030602050306030303" pitchFamily="18" charset="0"/>
            </a:endParaRPr>
          </a:p>
        </p:txBody>
      </p:sp>
    </p:spTree>
    <p:extLst>
      <p:ext uri="{BB962C8B-B14F-4D97-AF65-F5344CB8AC3E}">
        <p14:creationId xmlns:p14="http://schemas.microsoft.com/office/powerpoint/2010/main" val="1747751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8" y="3267"/>
            <a:ext cx="9149818" cy="5140233"/>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1"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619672" y="3267"/>
            <a:ext cx="3744416" cy="5140233"/>
          </a:xfrm>
          <a:solidFill>
            <a:srgbClr val="257540">
              <a:alpha val="94902"/>
            </a:srgbClr>
          </a:solidFill>
        </p:spPr>
        <p:txBody>
          <a:bodyPr anchor="ctr">
            <a:normAutofit/>
          </a:bodyPr>
          <a:lstStyle/>
          <a:p>
            <a:pPr>
              <a:buClr>
                <a:schemeClr val="accent5">
                  <a:lumMod val="75000"/>
                </a:schemeClr>
              </a:buClr>
            </a:pPr>
            <a:r>
              <a:rPr lang="tr-TR" sz="2200" dirty="0" smtClean="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Mesajımız;</a:t>
            </a:r>
            <a: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r>
            <a:b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br>
            <a: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r>
            <a:br>
              <a:rPr lang="tr-TR" sz="22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br>
            <a:r>
              <a:rPr lang="tr-TR" sz="2000"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Değerli Misafirlerimiz, İş ortaklarımız ve Çalışanlarımız,</a:t>
            </a:r>
            <a:r>
              <a:rPr lang="tr-TR" dirty="0">
                <a:effectLst>
                  <a:outerShdw blurRad="38100" dist="38100" dir="2700000" algn="tl">
                    <a:srgbClr val="000000">
                      <a:alpha val="43137"/>
                    </a:srgbClr>
                  </a:outerShdw>
                </a:effectLst>
                <a:latin typeface="Constantia" panose="02030602050306030303" pitchFamily="18" charset="0"/>
              </a:rPr>
              <a:t/>
            </a:r>
            <a:br>
              <a:rPr lang="tr-TR" dirty="0">
                <a:effectLst>
                  <a:outerShdw blurRad="38100" dist="38100" dir="2700000" algn="tl">
                    <a:srgbClr val="000000">
                      <a:alpha val="43137"/>
                    </a:srgbClr>
                  </a:outerShdw>
                </a:effectLst>
                <a:latin typeface="Constantia" panose="02030602050306030303" pitchFamily="18" charset="0"/>
              </a:rPr>
            </a:br>
            <a:r>
              <a:rPr lang="tr-TR" sz="2800" dirty="0">
                <a:effectLst>
                  <a:outerShdw blurRad="38100" dist="38100" dir="2700000" algn="tl">
                    <a:srgbClr val="000000">
                      <a:alpha val="43137"/>
                    </a:srgbClr>
                  </a:outerShdw>
                </a:effectLst>
                <a:latin typeface="Constantia" panose="02030602050306030303" pitchFamily="18" charset="0"/>
              </a:rPr>
              <a:t/>
            </a:r>
            <a:br>
              <a:rPr lang="tr-TR" sz="2800" dirty="0">
                <a:effectLst>
                  <a:outerShdw blurRad="38100" dist="38100" dir="2700000" algn="tl">
                    <a:srgbClr val="000000">
                      <a:alpha val="43137"/>
                    </a:srgbClr>
                  </a:outerShdw>
                </a:effectLst>
                <a:latin typeface="Constantia" panose="02030602050306030303" pitchFamily="18" charset="0"/>
              </a:rPr>
            </a:br>
            <a:r>
              <a:rPr lang="tr-TR" sz="1800" dirty="0">
                <a:solidFill>
                  <a:schemeClr val="accent5">
                    <a:lumMod val="40000"/>
                    <a:lumOff val="60000"/>
                  </a:schemeClr>
                </a:solidFill>
                <a:latin typeface="Constantia" panose="02030602050306030303" pitchFamily="18" charset="0"/>
              </a:rPr>
              <a:t>Washington </a:t>
            </a:r>
            <a:r>
              <a:rPr lang="tr-TR" sz="1800" dirty="0" err="1">
                <a:solidFill>
                  <a:schemeClr val="accent5">
                    <a:lumMod val="40000"/>
                    <a:lumOff val="60000"/>
                  </a:schemeClr>
                </a:solidFill>
                <a:latin typeface="Constantia" panose="02030602050306030303" pitchFamily="18" charset="0"/>
              </a:rPr>
              <a:t>Resort</a:t>
            </a:r>
            <a:r>
              <a:rPr lang="tr-TR" sz="1800" dirty="0">
                <a:solidFill>
                  <a:schemeClr val="accent5">
                    <a:lumMod val="40000"/>
                    <a:lumOff val="60000"/>
                  </a:schemeClr>
                </a:solidFill>
                <a:latin typeface="Constantia" panose="02030602050306030303" pitchFamily="18" charset="0"/>
              </a:rPr>
              <a:t> Hotel &amp; SPA olarak Dünyamızı etkileyen küresel ısınmadan kaynaklı iklim krizinin bilincindeyiz ve Sürdürülebilir Turizm odaklı </a:t>
            </a:r>
            <a:r>
              <a:rPr lang="tr-TR" sz="1800" dirty="0" err="1">
                <a:solidFill>
                  <a:schemeClr val="accent5">
                    <a:lumMod val="40000"/>
                    <a:lumOff val="60000"/>
                  </a:schemeClr>
                </a:solidFill>
                <a:latin typeface="Constantia" panose="02030602050306030303" pitchFamily="18" charset="0"/>
              </a:rPr>
              <a:t>inovasyon</a:t>
            </a:r>
            <a:r>
              <a:rPr lang="tr-TR" sz="1800" dirty="0">
                <a:solidFill>
                  <a:schemeClr val="accent5">
                    <a:lumMod val="40000"/>
                    <a:lumOff val="60000"/>
                  </a:schemeClr>
                </a:solidFill>
                <a:latin typeface="Constantia" panose="02030602050306030303" pitchFamily="18" charset="0"/>
              </a:rPr>
              <a:t> çalışmalarını yerine getirme hevesi içerisindeyiz.</a:t>
            </a:r>
            <a:endParaRPr lang="tr-TR" sz="1800" dirty="0" smtClean="0">
              <a:solidFill>
                <a:schemeClr val="accent5">
                  <a:lumMod val="40000"/>
                  <a:lumOff val="60000"/>
                </a:schemeClr>
              </a:solidFill>
            </a:endParaRPr>
          </a:p>
        </p:txBody>
      </p:sp>
    </p:spTree>
    <p:extLst>
      <p:ext uri="{BB962C8B-B14F-4D97-AF65-F5344CB8AC3E}">
        <p14:creationId xmlns:p14="http://schemas.microsoft.com/office/powerpoint/2010/main" val="2033226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35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rotWithShape="1">
          <a:blip r:embed="rId2" cstate="print">
            <a:extLst>
              <a:ext uri="{28A0092B-C50C-407E-A947-70E740481C1C}">
                <a14:useLocalDpi xmlns:a14="http://schemas.microsoft.com/office/drawing/2010/main" val="0"/>
              </a:ext>
            </a:extLst>
          </a:blip>
          <a:srcRect t="1322" b="1322"/>
          <a:stretch/>
        </p:blipFill>
        <p:spPr>
          <a:xfrm>
            <a:off x="971600" y="0"/>
            <a:ext cx="8172400" cy="5143500"/>
          </a:xfrm>
          <a:prstGeom prst="rect">
            <a:avLst/>
          </a:prstGeom>
        </p:spPr>
      </p:pic>
      <p:sp>
        <p:nvSpPr>
          <p:cNvPr id="6" name="Dikdörtgen 5"/>
          <p:cNvSpPr/>
          <p:nvPr/>
        </p:nvSpPr>
        <p:spPr>
          <a:xfrm>
            <a:off x="0" y="-814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layt Numarası Yer Tutucusu 9"/>
          <p:cNvSpPr txBox="1">
            <a:spLocks/>
          </p:cNvSpPr>
          <p:nvPr/>
        </p:nvSpPr>
        <p:spPr>
          <a:xfrm>
            <a:off x="0" y="4783500"/>
            <a:ext cx="360000" cy="360000"/>
          </a:xfrm>
          <a:prstGeom prst="roundRect">
            <a:avLst/>
          </a:prstGeom>
          <a:solidFill>
            <a:srgbClr val="257540">
              <a:alpha val="94902"/>
            </a:srgbClr>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3" name="İçerik Yer Tutucusu 2"/>
          <p:cNvSpPr>
            <a:spLocks noGrp="1"/>
          </p:cNvSpPr>
          <p:nvPr>
            <p:ph idx="1"/>
          </p:nvPr>
        </p:nvSpPr>
        <p:spPr>
          <a:xfrm>
            <a:off x="5148064" y="-22293"/>
            <a:ext cx="3690156" cy="5188085"/>
          </a:xfrm>
          <a:solidFill>
            <a:srgbClr val="257540">
              <a:alpha val="94902"/>
            </a:srgbClr>
          </a:solidFill>
        </p:spPr>
        <p:txBody>
          <a:bodyPr anchor="ctr">
            <a:normAutofit/>
          </a:bodyPr>
          <a:lstStyle/>
          <a:p>
            <a:pPr>
              <a:buClr>
                <a:schemeClr val="accent5">
                  <a:lumMod val="75000"/>
                </a:schemeClr>
              </a:buClr>
            </a:pPr>
            <a:r>
              <a:rPr lang="tr-TR" sz="1800" dirty="0" smtClean="0">
                <a:solidFill>
                  <a:schemeClr val="accent5">
                    <a:lumMod val="40000"/>
                    <a:lumOff val="60000"/>
                  </a:schemeClr>
                </a:solidFill>
              </a:rPr>
              <a:t>Sürdürülebilirlik tanımını yalnızca çevre konusuyla sınırlandırmayı doğru bulmuyoruz. Bununla birlikte doğal kaynaklarımızın, tarihimizin ve kültürel değerlerimizin de korunmasını sağlamak dahası geliştirilmesini hedeflemektir. Sürdürülebilirliği benimsememizin en büyük nedeni; bölgenin ekonomik ve sosyal açıdan kalkınacağını bilmemizdir. Bu hedefler doğrultusunda misafir memnuniyetinden taviz vermeden vizyonumuzu gerçekleştiriyoruz</a:t>
            </a:r>
            <a:r>
              <a:rPr lang="tr-TR" sz="2000" dirty="0" smtClean="0">
                <a:solidFill>
                  <a:schemeClr val="accent5">
                    <a:lumMod val="40000"/>
                    <a:lumOff val="60000"/>
                  </a:schemeClr>
                </a:solidFill>
              </a:rPr>
              <a:t>.</a:t>
            </a:r>
          </a:p>
        </p:txBody>
      </p:sp>
    </p:spTree>
    <p:extLst>
      <p:ext uri="{BB962C8B-B14F-4D97-AF65-F5344CB8AC3E}">
        <p14:creationId xmlns:p14="http://schemas.microsoft.com/office/powerpoint/2010/main" val="3731280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3" cstate="print">
            <a:extLst>
              <a:ext uri="{28A0092B-C50C-407E-A947-70E740481C1C}">
                <a14:useLocalDpi xmlns:a14="http://schemas.microsoft.com/office/drawing/2010/main" val="0"/>
              </a:ext>
            </a:extLst>
          </a:blip>
          <a:srcRect t="7273" r="9325"/>
          <a:stretch/>
        </p:blipFill>
        <p:spPr>
          <a:xfrm>
            <a:off x="493726" y="0"/>
            <a:ext cx="8650274" cy="5143500"/>
          </a:xfrm>
          <a:prstGeom prst="rect">
            <a:avLst/>
          </a:prstGeom>
        </p:spPr>
      </p:pic>
      <p:sp>
        <p:nvSpPr>
          <p:cNvPr id="6" name="Dikdörtgen 5"/>
          <p:cNvSpPr/>
          <p:nvPr/>
        </p:nvSpPr>
        <p:spPr>
          <a:xfrm>
            <a:off x="0" y="-20250"/>
            <a:ext cx="1350000" cy="5163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a:spLocks noGrp="1"/>
          </p:cNvSpPr>
          <p:nvPr>
            <p:ph idx="1"/>
          </p:nvPr>
        </p:nvSpPr>
        <p:spPr>
          <a:xfrm>
            <a:off x="1350001" y="4175599"/>
            <a:ext cx="7794000" cy="972000"/>
          </a:xfrm>
          <a:solidFill>
            <a:srgbClr val="257540">
              <a:alpha val="98039"/>
            </a:srgbClr>
          </a:solidFill>
        </p:spPr>
        <p:txBody>
          <a:bodyPr anchor="ctr">
            <a:normAutofit/>
          </a:bodyPr>
          <a:lstStyle/>
          <a:p>
            <a:pPr marL="0" indent="0" algn="ctr">
              <a:buClr>
                <a:schemeClr val="accent5">
                  <a:lumMod val="75000"/>
                </a:schemeClr>
              </a:buClr>
              <a:buNone/>
            </a:pPr>
            <a:r>
              <a:rPr lang="tr-TR" sz="2200" dirty="0" smtClean="0">
                <a:ln>
                  <a:solidFill>
                    <a:schemeClr val="accent5"/>
                  </a:solidFill>
                </a:ln>
                <a:solidFill>
                  <a:schemeClr val="accent5">
                    <a:lumMod val="40000"/>
                    <a:lumOff val="60000"/>
                  </a:schemeClr>
                </a:solidFill>
              </a:rPr>
              <a:t>SÜRDÜRÜLEBİLİRLİK EYLEM RAPORU</a:t>
            </a:r>
          </a:p>
        </p:txBody>
      </p:sp>
    </p:spTree>
    <p:extLst>
      <p:ext uri="{BB962C8B-B14F-4D97-AF65-F5344CB8AC3E}">
        <p14:creationId xmlns:p14="http://schemas.microsoft.com/office/powerpoint/2010/main" val="296030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00" y="15636"/>
            <a:ext cx="7794000" cy="5112229"/>
          </a:xfrm>
          <a:prstGeom prst="rect">
            <a:avLst/>
          </a:prstGeom>
        </p:spPr>
      </p:pic>
      <p:sp>
        <p:nvSpPr>
          <p:cNvPr id="6" name="Dikdörtgen 5"/>
          <p:cNvSpPr/>
          <p:nvPr/>
        </p:nvSpPr>
        <p:spPr>
          <a:xfrm>
            <a:off x="0" y="16197"/>
            <a:ext cx="1350000" cy="5127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12</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2" name="İçerik Yer Tutucusu 2"/>
          <p:cNvSpPr>
            <a:spLocks noGrp="1"/>
          </p:cNvSpPr>
          <p:nvPr>
            <p:ph idx="1"/>
          </p:nvPr>
        </p:nvSpPr>
        <p:spPr>
          <a:xfrm>
            <a:off x="1350000" y="0"/>
            <a:ext cx="7794000" cy="972000"/>
          </a:xfrm>
          <a:solidFill>
            <a:srgbClr val="257540">
              <a:alpha val="98039"/>
            </a:srgbClr>
          </a:solidFill>
        </p:spPr>
        <p:txBody>
          <a:bodyPr anchor="ctr">
            <a:normAutofit/>
          </a:bodyPr>
          <a:lstStyle/>
          <a:p>
            <a:pPr marL="0" indent="0" algn="ctr">
              <a:buClr>
                <a:schemeClr val="accent5">
                  <a:lumMod val="75000"/>
                </a:schemeClr>
              </a:buClr>
              <a:buNone/>
            </a:pPr>
            <a:r>
              <a:rPr lang="tr-TR" sz="1900" b="1" dirty="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p>
        </p:txBody>
      </p:sp>
    </p:spTree>
    <p:extLst>
      <p:ext uri="{BB962C8B-B14F-4D97-AF65-F5344CB8AC3E}">
        <p14:creationId xmlns:p14="http://schemas.microsoft.com/office/powerpoint/2010/main" val="39995516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3" name="Resim 2"/>
          <p:cNvPicPr>
            <a:picLocks noChangeAspect="1"/>
          </p:cNvPicPr>
          <p:nvPr/>
        </p:nvPicPr>
        <p:blipFill rotWithShape="1">
          <a:blip r:embed="rId3" cstate="print">
            <a:extLst>
              <a:ext uri="{28A0092B-C50C-407E-A947-70E740481C1C}">
                <a14:useLocalDpi xmlns:a14="http://schemas.microsoft.com/office/drawing/2010/main" val="0"/>
              </a:ext>
            </a:extLst>
          </a:blip>
          <a:srcRect t="9093"/>
          <a:stretch/>
        </p:blipFill>
        <p:spPr>
          <a:xfrm>
            <a:off x="1350000" y="0"/>
            <a:ext cx="3349525" cy="2227990"/>
          </a:xfrm>
          <a:prstGeom prst="rect">
            <a:avLst/>
          </a:prstGeom>
        </p:spPr>
      </p:pic>
      <p:pic>
        <p:nvPicPr>
          <p:cNvPr id="10" name="Resi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05705" y="2940960"/>
            <a:ext cx="3341984" cy="2227990"/>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0000" y="2237160"/>
            <a:ext cx="1954527" cy="2931790"/>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9965" y="0"/>
            <a:ext cx="1934035" cy="2935799"/>
          </a:xfrm>
          <a:prstGeom prst="rect">
            <a:avLst/>
          </a:prstGeom>
        </p:spPr>
      </p:pic>
      <p:sp>
        <p:nvSpPr>
          <p:cNvPr id="5" name="İçerik Yer Tutucusu 2"/>
          <p:cNvSpPr>
            <a:spLocks noGrp="1"/>
          </p:cNvSpPr>
          <p:nvPr>
            <p:ph idx="1"/>
          </p:nvPr>
        </p:nvSpPr>
        <p:spPr>
          <a:xfrm>
            <a:off x="4699525" y="-16280"/>
            <a:ext cx="2510439" cy="2957240"/>
          </a:xfrm>
          <a:prstGeom prst="rect">
            <a:avLst/>
          </a:prstGeom>
          <a:solidFill>
            <a:srgbClr val="257540"/>
          </a:solidFill>
        </p:spPr>
        <p:txBody>
          <a:bodyPr anchor="t">
            <a:normAutofit/>
          </a:bodyPr>
          <a:lstStyle/>
          <a:p>
            <a:pPr marL="0" indent="0" algn="ctr">
              <a:buClr>
                <a:schemeClr val="accent5">
                  <a:lumMod val="75000"/>
                </a:schemeClr>
              </a:buClr>
              <a:buNone/>
            </a:pPr>
            <a:endParaRPr lang="tr-TR" sz="3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p>
          <a:p>
            <a:pPr marL="0" indent="0" algn="ctr">
              <a:buClr>
                <a:schemeClr val="accent5">
                  <a:lumMod val="75000"/>
                </a:schemeClr>
              </a:buClr>
              <a:buNone/>
            </a:pPr>
            <a:endParaRPr lang="tr-TR" sz="1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tr-TR" sz="1800" dirty="0" smtClean="0">
                <a:solidFill>
                  <a:schemeClr val="accent5">
                    <a:lumMod val="40000"/>
                    <a:lumOff val="60000"/>
                  </a:schemeClr>
                </a:solidFill>
              </a:rPr>
              <a:t>Tesisimiz içerisinde adı Sultan </a:t>
            </a:r>
            <a:r>
              <a:rPr lang="tr-TR" sz="1800" dirty="0" err="1" smtClean="0">
                <a:solidFill>
                  <a:schemeClr val="accent5">
                    <a:lumMod val="40000"/>
                    <a:lumOff val="60000"/>
                  </a:schemeClr>
                </a:solidFill>
              </a:rPr>
              <a:t>Ocakbaşı</a:t>
            </a:r>
            <a:r>
              <a:rPr lang="tr-TR" sz="1800" dirty="0" smtClean="0">
                <a:solidFill>
                  <a:schemeClr val="accent5">
                    <a:lumMod val="40000"/>
                    <a:lumOff val="60000"/>
                  </a:schemeClr>
                </a:solidFill>
              </a:rPr>
              <a:t> olan bir  A La </a:t>
            </a:r>
            <a:r>
              <a:rPr lang="tr-TR" sz="1800" dirty="0" err="1" smtClean="0">
                <a:solidFill>
                  <a:schemeClr val="accent5">
                    <a:lumMod val="40000"/>
                    <a:lumOff val="60000"/>
                  </a:schemeClr>
                </a:solidFill>
              </a:rPr>
              <a:t>Carte</a:t>
            </a:r>
            <a:r>
              <a:rPr lang="tr-TR" sz="1800" dirty="0" smtClean="0">
                <a:solidFill>
                  <a:schemeClr val="accent5">
                    <a:lumMod val="40000"/>
                    <a:lumOff val="60000"/>
                  </a:schemeClr>
                </a:solidFill>
              </a:rPr>
              <a:t> restoran bulunmaktadır. </a:t>
            </a:r>
          </a:p>
          <a:p>
            <a:pPr>
              <a:buClr>
                <a:schemeClr val="accent5">
                  <a:lumMod val="75000"/>
                </a:schemeClr>
              </a:buClr>
            </a:pPr>
            <a:endParaRPr lang="tr-TR" sz="2000" dirty="0" smtClean="0">
              <a:solidFill>
                <a:schemeClr val="accent5">
                  <a:lumMod val="40000"/>
                  <a:lumOff val="60000"/>
                </a:schemeClr>
              </a:solidFill>
            </a:endParaRPr>
          </a:p>
        </p:txBody>
      </p:sp>
      <p:sp>
        <p:nvSpPr>
          <p:cNvPr id="14" name="İçerik Yer Tutucusu 2"/>
          <p:cNvSpPr txBox="1">
            <a:spLocks/>
          </p:cNvSpPr>
          <p:nvPr/>
        </p:nvSpPr>
        <p:spPr>
          <a:xfrm>
            <a:off x="3304527" y="2237160"/>
            <a:ext cx="2653699" cy="2957240"/>
          </a:xfrm>
          <a:prstGeom prst="rect">
            <a:avLst/>
          </a:prstGeom>
          <a:solidFill>
            <a:srgbClr val="257540"/>
          </a:solidFill>
        </p:spPr>
        <p:txBody>
          <a:bodyPr vert="horz" anchor="ct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Clr>
                <a:schemeClr val="accent5">
                  <a:lumMod val="75000"/>
                </a:schemeClr>
              </a:buClr>
            </a:pPr>
            <a:r>
              <a:rPr lang="tr-TR" sz="1500" dirty="0" smtClean="0">
                <a:solidFill>
                  <a:schemeClr val="accent5">
                    <a:lumMod val="40000"/>
                    <a:lumOff val="60000"/>
                  </a:schemeClr>
                </a:solidFill>
              </a:rPr>
              <a:t>Sultan </a:t>
            </a:r>
            <a:r>
              <a:rPr lang="tr-TR" sz="1500" dirty="0" err="1" smtClean="0">
                <a:solidFill>
                  <a:schemeClr val="accent5">
                    <a:lumMod val="40000"/>
                    <a:lumOff val="60000"/>
                  </a:schemeClr>
                </a:solidFill>
              </a:rPr>
              <a:t>ocakbaşı</a:t>
            </a:r>
            <a:r>
              <a:rPr lang="tr-TR" sz="1500" dirty="0">
                <a:solidFill>
                  <a:schemeClr val="accent5">
                    <a:lumMod val="40000"/>
                    <a:lumOff val="60000"/>
                  </a:schemeClr>
                </a:solidFill>
              </a:rPr>
              <a:t> </a:t>
            </a:r>
            <a:r>
              <a:rPr lang="tr-TR" sz="1500" dirty="0" smtClean="0">
                <a:solidFill>
                  <a:schemeClr val="accent5">
                    <a:lumMod val="40000"/>
                    <a:lumOff val="60000"/>
                  </a:schemeClr>
                </a:solidFill>
              </a:rPr>
              <a:t>restoranımızla misafirlerimize ibrik, çini, eski bakır kaplar gibi nesnelerle ve restoran içerisinde bulunan </a:t>
            </a:r>
            <a:r>
              <a:rPr lang="tr-TR" sz="1500" dirty="0" err="1" smtClean="0">
                <a:solidFill>
                  <a:schemeClr val="accent5">
                    <a:lumMod val="40000"/>
                    <a:lumOff val="60000"/>
                  </a:schemeClr>
                </a:solidFill>
              </a:rPr>
              <a:t>ocakbaşıyla</a:t>
            </a:r>
            <a:r>
              <a:rPr lang="tr-TR" sz="1500" dirty="0" smtClean="0">
                <a:solidFill>
                  <a:schemeClr val="accent5">
                    <a:lumMod val="40000"/>
                    <a:lumOff val="60000"/>
                  </a:schemeClr>
                </a:solidFill>
              </a:rPr>
              <a:t> kültürümüze ait ögeleri sergileyerek, hem lezzet hem de ambiyans olarak Türk kültürünü misafirlerimize göstermekteyiz.</a:t>
            </a:r>
          </a:p>
        </p:txBody>
      </p:sp>
      <p:cxnSp>
        <p:nvCxnSpPr>
          <p:cNvPr id="21" name="Düz Bağlayıcı 20"/>
          <p:cNvCxnSpPr/>
          <p:nvPr/>
        </p:nvCxnSpPr>
        <p:spPr>
          <a:xfrm>
            <a:off x="4699525" y="843558"/>
            <a:ext cx="251044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flipH="1">
            <a:off x="1351537" y="2237161"/>
            <a:ext cx="1952990" cy="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H="1">
            <a:off x="7209965" y="2935799"/>
            <a:ext cx="1977016" cy="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690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Resim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4132" y="0"/>
            <a:ext cx="3859868" cy="2573245"/>
          </a:xfrm>
          <a:prstGeom prst="rect">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332" y="2563610"/>
            <a:ext cx="3845599" cy="2579890"/>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4132" y="2570255"/>
            <a:ext cx="3859868" cy="2573245"/>
          </a:xfrm>
          <a:prstGeom prst="rect">
            <a:avLst/>
          </a:prstGeom>
        </p:spPr>
      </p:pic>
      <p:pic>
        <p:nvPicPr>
          <p:cNvPr id="2" name="Resi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851920" cy="2567947"/>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5" name="İçerik Yer Tutucusu 2"/>
          <p:cNvSpPr>
            <a:spLocks noGrp="1"/>
          </p:cNvSpPr>
          <p:nvPr>
            <p:ph idx="1"/>
          </p:nvPr>
        </p:nvSpPr>
        <p:spPr>
          <a:xfrm>
            <a:off x="3779912" y="0"/>
            <a:ext cx="2510439" cy="5143500"/>
          </a:xfrm>
          <a:prstGeom prst="rect">
            <a:avLst/>
          </a:prstGeom>
          <a:solidFill>
            <a:srgbClr val="257540">
              <a:alpha val="96863"/>
            </a:srgbClr>
          </a:solidFill>
        </p:spPr>
        <p:txBody>
          <a:bodyPr anchor="ctr">
            <a:normAutofit/>
          </a:bodyPr>
          <a:lstStyle/>
          <a:p>
            <a:pPr marL="0" indent="0" algn="ctr">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lgn="ctr">
              <a:buClr>
                <a:schemeClr val="accent5">
                  <a:lumMod val="75000"/>
                </a:schemeClr>
              </a:buClr>
              <a:buNone/>
            </a:pPr>
            <a:endParaRPr lang="tr-TR" sz="18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Haftalık organize edilen Türk gecelerinde yöresel yemekleri sunarak misafirlerimizin lezzetlerimizi tatmasını sağlarız. </a:t>
            </a:r>
          </a:p>
          <a:p>
            <a:pPr>
              <a:buClr>
                <a:schemeClr val="accent5">
                  <a:lumMod val="75000"/>
                </a:schemeClr>
              </a:buClr>
            </a:pPr>
            <a:r>
              <a:rPr lang="tr-TR" sz="1800" dirty="0" smtClean="0">
                <a:solidFill>
                  <a:schemeClr val="accent5">
                    <a:lumMod val="40000"/>
                    <a:lumOff val="60000"/>
                  </a:schemeClr>
                </a:solidFill>
              </a:rPr>
              <a:t>Kültürümüze ait en sevilen lezzetlerden gözleme ve pideyi gün içerisinde aperatif olarak sunmaktayız.</a:t>
            </a:r>
          </a:p>
        </p:txBody>
      </p:sp>
      <p:cxnSp>
        <p:nvCxnSpPr>
          <p:cNvPr id="10" name="Düz Bağlayıcı 9"/>
          <p:cNvCxnSpPr/>
          <p:nvPr/>
        </p:nvCxnSpPr>
        <p:spPr>
          <a:xfrm>
            <a:off x="3779912" y="1050385"/>
            <a:ext cx="252028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flipH="1" flipV="1">
            <a:off x="1351536" y="2563611"/>
            <a:ext cx="2428376" cy="9634"/>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a:endCxn id="5" idx="3"/>
          </p:cNvCxnSpPr>
          <p:nvPr/>
        </p:nvCxnSpPr>
        <p:spPr>
          <a:xfrm flipH="1" flipV="1">
            <a:off x="6290351" y="2571750"/>
            <a:ext cx="2853649" cy="149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183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3238" y="5114"/>
            <a:ext cx="3910762" cy="2588417"/>
          </a:xfrm>
          <a:prstGeom prst="rect">
            <a:avLst/>
          </a:prstGeom>
        </p:spPr>
      </p:pic>
      <p:pic>
        <p:nvPicPr>
          <p:cNvPr id="10" name="Resi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5115"/>
            <a:ext cx="3710560" cy="2563610"/>
          </a:xfrm>
          <a:prstGeom prst="rect">
            <a:avLst/>
          </a:prstGeom>
        </p:spPr>
      </p:pic>
      <p:pic>
        <p:nvPicPr>
          <p:cNvPr id="15" name="Resim 14"/>
          <p:cNvPicPr>
            <a:picLocks noChangeAspect="1"/>
          </p:cNvPicPr>
          <p:nvPr/>
        </p:nvPicPr>
        <p:blipFill rotWithShape="1">
          <a:blip r:embed="rId4" cstate="print">
            <a:extLst>
              <a:ext uri="{28A0092B-C50C-407E-A947-70E740481C1C}">
                <a14:useLocalDpi xmlns:a14="http://schemas.microsoft.com/office/drawing/2010/main" val="0"/>
              </a:ext>
            </a:extLst>
          </a:blip>
          <a:srcRect r="10894"/>
          <a:stretch/>
        </p:blipFill>
        <p:spPr>
          <a:xfrm>
            <a:off x="360000" y="5114"/>
            <a:ext cx="3496731" cy="2585005"/>
          </a:xfrm>
          <a:prstGeom prst="rect">
            <a:avLst/>
          </a:prstGeom>
        </p:spPr>
      </p:pic>
      <p:pic>
        <p:nvPicPr>
          <p:cNvPr id="11" name="Resim 10"/>
          <p:cNvPicPr>
            <a:picLocks noChangeAspect="1"/>
          </p:cNvPicPr>
          <p:nvPr/>
        </p:nvPicPr>
        <p:blipFill rotWithShape="1">
          <a:blip r:embed="rId5" cstate="print">
            <a:extLst>
              <a:ext uri="{28A0092B-C50C-407E-A947-70E740481C1C}">
                <a14:useLocalDpi xmlns:a14="http://schemas.microsoft.com/office/drawing/2010/main" val="0"/>
              </a:ext>
            </a:extLst>
          </a:blip>
          <a:srcRect r="10880"/>
          <a:stretch/>
        </p:blipFill>
        <p:spPr>
          <a:xfrm>
            <a:off x="5642383" y="2571750"/>
            <a:ext cx="3501617" cy="2571750"/>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2571750"/>
            <a:ext cx="3807189" cy="2571750"/>
          </a:xfrm>
          <a:prstGeom prst="rect">
            <a:avLst/>
          </a:prstGeom>
        </p:spPr>
      </p:pic>
      <p:sp>
        <p:nvSpPr>
          <p:cNvPr id="5" name="İçerik Yer Tutucusu 2"/>
          <p:cNvSpPr>
            <a:spLocks noGrp="1"/>
          </p:cNvSpPr>
          <p:nvPr>
            <p:ph idx="1"/>
          </p:nvPr>
        </p:nvSpPr>
        <p:spPr>
          <a:xfrm>
            <a:off x="3779912" y="2563610"/>
            <a:ext cx="2510439" cy="2579890"/>
          </a:xfrm>
          <a:prstGeom prst="rect">
            <a:avLst/>
          </a:prstGeom>
          <a:solidFill>
            <a:srgbClr val="257540">
              <a:alpha val="96863"/>
            </a:srgbClr>
          </a:solidFill>
        </p:spPr>
        <p:txBody>
          <a:bodyPr anchor="ctr">
            <a:normAutofit lnSpcReduction="10000"/>
          </a:bodyPr>
          <a:lstStyle/>
          <a:p>
            <a:pPr marL="0" indent="0" algn="ctr">
              <a:buClr>
                <a:schemeClr val="accent5">
                  <a:lumMod val="75000"/>
                </a:schemeClr>
              </a:buClr>
              <a:buNone/>
            </a:pP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p>
          <a:p>
            <a:pPr marL="0" indent="0">
              <a:buClr>
                <a:schemeClr val="accent5">
                  <a:lumMod val="75000"/>
                </a:schemeClr>
              </a:buClr>
              <a:buNone/>
            </a:pPr>
            <a:endParaRPr lang="tr-TR" sz="1100" dirty="0" smtClean="0">
              <a:solidFill>
                <a:schemeClr val="accent5">
                  <a:lumMod val="40000"/>
                  <a:lumOff val="60000"/>
                </a:schemeClr>
              </a:solidFill>
            </a:endParaRPr>
          </a:p>
          <a:p>
            <a:pPr>
              <a:buClr>
                <a:schemeClr val="accent5">
                  <a:lumMod val="75000"/>
                </a:schemeClr>
              </a:buClr>
            </a:pPr>
            <a:r>
              <a:rPr lang="tr-TR" sz="2000" dirty="0" err="1" smtClean="0">
                <a:solidFill>
                  <a:schemeClr val="accent5">
                    <a:lumMod val="40000"/>
                    <a:lumOff val="60000"/>
                  </a:schemeClr>
                </a:solidFill>
              </a:rPr>
              <a:t>Patisserie</a:t>
            </a:r>
            <a:r>
              <a:rPr lang="tr-TR" sz="2000" dirty="0" smtClean="0">
                <a:solidFill>
                  <a:schemeClr val="accent5">
                    <a:lumMod val="40000"/>
                    <a:lumOff val="60000"/>
                  </a:schemeClr>
                </a:solidFill>
              </a:rPr>
              <a:t> bölümümüzde misafirlerimize Türk kahvesi ikram edilmektedir. </a:t>
            </a:r>
          </a:p>
        </p:txBody>
      </p:sp>
      <p:sp>
        <p:nvSpPr>
          <p:cNvPr id="6" name="Dikdörtgen 5"/>
          <p:cNvSpPr/>
          <p:nvPr/>
        </p:nvSpPr>
        <p:spPr>
          <a:xfrm>
            <a:off x="0" y="5114"/>
            <a:ext cx="1350000" cy="51383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4" name="Düz Bağlayıcı 13"/>
          <p:cNvCxnSpPr/>
          <p:nvPr/>
        </p:nvCxnSpPr>
        <p:spPr>
          <a:xfrm>
            <a:off x="3807189" y="3298925"/>
            <a:ext cx="2493003"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a:stCxn id="7" idx="3"/>
          </p:cNvCxnSpPr>
          <p:nvPr/>
        </p:nvCxnSpPr>
        <p:spPr>
          <a:xfrm flipV="1">
            <a:off x="1350000" y="2563610"/>
            <a:ext cx="2506731" cy="814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V="1">
            <a:off x="3858267" y="-13641"/>
            <a:ext cx="0" cy="258539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7" name="Düz Bağlayıcı 16"/>
          <p:cNvCxnSpPr/>
          <p:nvPr/>
        </p:nvCxnSpPr>
        <p:spPr>
          <a:xfrm flipV="1">
            <a:off x="6122320" y="-16280"/>
            <a:ext cx="0" cy="258803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0" name="Düz Bağlayıcı 19"/>
          <p:cNvCxnSpPr/>
          <p:nvPr/>
        </p:nvCxnSpPr>
        <p:spPr>
          <a:xfrm flipH="1" flipV="1">
            <a:off x="6122320" y="2563610"/>
            <a:ext cx="3021680" cy="2651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672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çerik Yer Tutucusu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50000" y="-26013"/>
            <a:ext cx="7794000" cy="5195527"/>
          </a:xfrm>
          <a:prstGeom prst="rect">
            <a:avLst/>
          </a:prstGeom>
          <a:solidFill>
            <a:srgbClr val="1A522D">
              <a:alpha val="96863"/>
            </a:srgbClr>
          </a:solidFill>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txBox="1">
            <a:spLocks/>
          </p:cNvSpPr>
          <p:nvPr/>
        </p:nvSpPr>
        <p:spPr>
          <a:xfrm>
            <a:off x="1350001" y="4174262"/>
            <a:ext cx="7794000" cy="987574"/>
          </a:xfrm>
          <a:prstGeom prst="rect">
            <a:avLst/>
          </a:prstGeom>
          <a:solidFill>
            <a:srgbClr val="257540">
              <a:alpha val="96863"/>
            </a:srgbClr>
          </a:solidFill>
        </p:spPr>
        <p:txBody>
          <a:bodyPr vert="horz" anchor="ctr">
            <a:normAutofit fontScale="77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None/>
            </a:pPr>
            <a:r>
              <a:rPr lang="tr-TR" sz="23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p>
          <a:p>
            <a:pPr marL="0" indent="0">
              <a:buClr>
                <a:schemeClr val="accent5">
                  <a:lumMod val="75000"/>
                </a:schemeClr>
              </a:buClr>
              <a:buNone/>
            </a:pPr>
            <a:endParaRPr lang="tr-TR" sz="1400" dirty="0" smtClean="0">
              <a:solidFill>
                <a:schemeClr val="accent5">
                  <a:lumMod val="40000"/>
                  <a:lumOff val="60000"/>
                </a:schemeClr>
              </a:solidFill>
            </a:endParaRPr>
          </a:p>
          <a:p>
            <a:pPr>
              <a:buClr>
                <a:schemeClr val="accent5">
                  <a:lumMod val="75000"/>
                </a:schemeClr>
              </a:buClr>
            </a:pPr>
            <a:r>
              <a:rPr lang="tr-TR" sz="2300" dirty="0" smtClean="0">
                <a:solidFill>
                  <a:schemeClr val="accent5">
                    <a:lumMod val="40000"/>
                    <a:lumOff val="60000"/>
                  </a:schemeClr>
                </a:solidFill>
              </a:rPr>
              <a:t>Misafirlerimizin </a:t>
            </a:r>
            <a:r>
              <a:rPr lang="tr-TR" sz="2300" dirty="0">
                <a:solidFill>
                  <a:schemeClr val="accent5">
                    <a:lumMod val="40000"/>
                    <a:lumOff val="60000"/>
                  </a:schemeClr>
                </a:solidFill>
              </a:rPr>
              <a:t>hepsinin yararlanabileceği Türk Hamamımızda verilen hizmetler, kültürümüzü yansıtmaktadır</a:t>
            </a:r>
            <a:r>
              <a:rPr lang="tr-TR" sz="2300" dirty="0" smtClean="0">
                <a:solidFill>
                  <a:schemeClr val="accent5">
                    <a:lumMod val="40000"/>
                    <a:lumOff val="60000"/>
                  </a:schemeClr>
                </a:solidFill>
              </a:rPr>
              <a:t>. (</a:t>
            </a:r>
            <a:r>
              <a:rPr lang="tr-TR" sz="2300" dirty="0">
                <a:solidFill>
                  <a:schemeClr val="accent5">
                    <a:lumMod val="40000"/>
                    <a:lumOff val="60000"/>
                  </a:schemeClr>
                </a:solidFill>
              </a:rPr>
              <a:t>kese, köpük </a:t>
            </a:r>
            <a:r>
              <a:rPr lang="tr-TR" sz="2300" dirty="0" err="1">
                <a:solidFill>
                  <a:schemeClr val="accent5">
                    <a:lumMod val="40000"/>
                    <a:lumOff val="60000"/>
                  </a:schemeClr>
                </a:solidFill>
              </a:rPr>
              <a:t>vb</a:t>
            </a:r>
            <a:r>
              <a:rPr lang="tr-TR" sz="2300" dirty="0">
                <a:solidFill>
                  <a:schemeClr val="accent5">
                    <a:lumMod val="40000"/>
                    <a:lumOff val="60000"/>
                  </a:schemeClr>
                </a:solidFill>
              </a:rPr>
              <a:t>)</a:t>
            </a:r>
          </a:p>
        </p:txBody>
      </p:sp>
      <p:cxnSp>
        <p:nvCxnSpPr>
          <p:cNvPr id="8" name="Düz Bağlayıcı 7"/>
          <p:cNvCxnSpPr/>
          <p:nvPr/>
        </p:nvCxnSpPr>
        <p:spPr>
          <a:xfrm>
            <a:off x="1350001" y="4568322"/>
            <a:ext cx="7793999"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638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r="13519"/>
          <a:stretch/>
        </p:blipFill>
        <p:spPr>
          <a:xfrm>
            <a:off x="5792239" y="-12047"/>
            <a:ext cx="3351761" cy="5167594"/>
          </a:xfrm>
          <a:prstGeom prst="rect">
            <a:avLst/>
          </a:prstGeom>
        </p:spPr>
      </p:pic>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0"/>
            <a:ext cx="3875696" cy="5167594"/>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txBox="1">
            <a:spLocks/>
          </p:cNvSpPr>
          <p:nvPr/>
        </p:nvSpPr>
        <p:spPr>
          <a:xfrm>
            <a:off x="3752512" y="-12047"/>
            <a:ext cx="2520280" cy="5177628"/>
          </a:xfrm>
          <a:prstGeom prst="rect">
            <a:avLst/>
          </a:prstGeom>
          <a:solidFill>
            <a:srgbClr val="257540">
              <a:alpha val="96863"/>
            </a:srgbClr>
          </a:solidFill>
        </p:spPr>
        <p:txBody>
          <a:bodyPr vert="horz" anchor="ctr">
            <a:normAutofit fontScale="92500"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None/>
            </a:pPr>
            <a:r>
              <a:rPr lang="tr-TR" sz="23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p>
          <a:p>
            <a:pPr marL="0" indent="0">
              <a:buClr>
                <a:schemeClr val="accent5">
                  <a:lumMod val="75000"/>
                </a:schemeClr>
              </a:buClr>
              <a:buNone/>
            </a:pPr>
            <a:endParaRPr lang="tr-TR" sz="1400" dirty="0" smtClean="0">
              <a:solidFill>
                <a:schemeClr val="accent5">
                  <a:lumMod val="40000"/>
                  <a:lumOff val="60000"/>
                </a:schemeClr>
              </a:solidFill>
            </a:endParaRPr>
          </a:p>
          <a:p>
            <a:pPr>
              <a:buClr>
                <a:schemeClr val="accent5">
                  <a:lumMod val="75000"/>
                </a:schemeClr>
              </a:buClr>
            </a:pPr>
            <a:r>
              <a:rPr lang="tr-TR" sz="2300" dirty="0" smtClean="0">
                <a:solidFill>
                  <a:schemeClr val="accent5">
                    <a:lumMod val="40000"/>
                    <a:lumOff val="60000"/>
                  </a:schemeClr>
                </a:solidFill>
              </a:rPr>
              <a:t>Gidenin arkasından su dökme geleneğimizi kapımızın önünde bulunan kova ve yazı ile misafirlerimize tanıtmaktayız.</a:t>
            </a:r>
          </a:p>
          <a:p>
            <a:pPr>
              <a:buClr>
                <a:schemeClr val="accent5">
                  <a:lumMod val="75000"/>
                </a:schemeClr>
              </a:buClr>
            </a:pPr>
            <a:r>
              <a:rPr lang="tr-TR" sz="2300" dirty="0" smtClean="0">
                <a:solidFill>
                  <a:schemeClr val="accent5">
                    <a:lumMod val="40000"/>
                    <a:lumOff val="60000"/>
                  </a:schemeClr>
                </a:solidFill>
              </a:rPr>
              <a:t>Milli bayramlarımızı kutlayarak misafirlerimize tanıtmaktayız.</a:t>
            </a:r>
            <a:endParaRPr lang="tr-TR" sz="2300" dirty="0">
              <a:solidFill>
                <a:schemeClr val="accent5">
                  <a:lumMod val="40000"/>
                  <a:lumOff val="60000"/>
                </a:schemeClr>
              </a:solidFill>
            </a:endParaRPr>
          </a:p>
        </p:txBody>
      </p:sp>
      <p:cxnSp>
        <p:nvCxnSpPr>
          <p:cNvPr id="8" name="Düz Bağlayıcı 7"/>
          <p:cNvCxnSpPr/>
          <p:nvPr/>
        </p:nvCxnSpPr>
        <p:spPr>
          <a:xfrm>
            <a:off x="3752512" y="759329"/>
            <a:ext cx="252028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168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Resim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9226" y="2554449"/>
            <a:ext cx="1948660" cy="2589052"/>
          </a:xfrm>
          <a:prstGeom prst="rect">
            <a:avLst/>
          </a:prstGeom>
          <a:ln w="28575">
            <a:noFill/>
            <a:prstDash val="lgDashDotDot"/>
          </a:ln>
        </p:spPr>
      </p:pic>
      <p:pic>
        <p:nvPicPr>
          <p:cNvPr id="20" name="Resim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2309316"/>
            <a:ext cx="2125638" cy="2834184"/>
          </a:xfrm>
          <a:prstGeom prst="rect">
            <a:avLst/>
          </a:prstGeom>
          <a:ln w="28575">
            <a:noFill/>
            <a:prstDash val="lgDashDotDot"/>
          </a:ln>
        </p:spPr>
      </p:pic>
      <p:pic>
        <p:nvPicPr>
          <p:cNvPr id="15" name="Resim 14"/>
          <p:cNvPicPr>
            <a:picLocks noChangeAspect="1"/>
          </p:cNvPicPr>
          <p:nvPr/>
        </p:nvPicPr>
        <p:blipFill rotWithShape="1">
          <a:blip r:embed="rId4" cstate="print">
            <a:extLst>
              <a:ext uri="{28A0092B-C50C-407E-A947-70E740481C1C}">
                <a14:useLocalDpi xmlns:a14="http://schemas.microsoft.com/office/drawing/2010/main" val="0"/>
              </a:ext>
            </a:extLst>
          </a:blip>
          <a:srcRect t="11435"/>
          <a:stretch/>
        </p:blipFill>
        <p:spPr>
          <a:xfrm>
            <a:off x="5286710" y="0"/>
            <a:ext cx="2202108" cy="2600387"/>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97468" y="-16280"/>
            <a:ext cx="2246532" cy="3015776"/>
          </a:xfrm>
          <a:prstGeom prst="rect">
            <a:avLst/>
          </a:prstGeom>
        </p:spPr>
      </p:pic>
      <p:pic>
        <p:nvPicPr>
          <p:cNvPr id="22" name="Resim 21"/>
          <p:cNvPicPr>
            <a:picLocks noChangeAspect="1"/>
          </p:cNvPicPr>
          <p:nvPr/>
        </p:nvPicPr>
        <p:blipFill rotWithShape="1">
          <a:blip r:embed="rId6">
            <a:extLst>
              <a:ext uri="{28A0092B-C50C-407E-A947-70E740481C1C}">
                <a14:useLocalDpi xmlns:a14="http://schemas.microsoft.com/office/drawing/2010/main" val="0"/>
              </a:ext>
            </a:extLst>
          </a:blip>
          <a:srcRect t="27401" b="46501"/>
          <a:stretch/>
        </p:blipFill>
        <p:spPr>
          <a:xfrm>
            <a:off x="1350616" y="3"/>
            <a:ext cx="3936094" cy="1336001"/>
          </a:xfrm>
          <a:prstGeom prst="rect">
            <a:avLst/>
          </a:prstGeom>
        </p:spPr>
      </p:pic>
      <p:sp>
        <p:nvSpPr>
          <p:cNvPr id="8" name="İçerik Yer Tutucusu 2"/>
          <p:cNvSpPr txBox="1">
            <a:spLocks/>
          </p:cNvSpPr>
          <p:nvPr/>
        </p:nvSpPr>
        <p:spPr>
          <a:xfrm>
            <a:off x="5298585" y="2563610"/>
            <a:ext cx="3845415" cy="2579890"/>
          </a:xfrm>
          <a:prstGeom prst="rect">
            <a:avLst/>
          </a:prstGeom>
          <a:solidFill>
            <a:srgbClr val="257540">
              <a:alpha val="96863"/>
            </a:srgbClr>
          </a:solidFill>
        </p:spPr>
        <p:txBody>
          <a:bodyPr vert="horz" anchor="ct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Tesisimiz içerisinde yer alan çarşımızda kültürümüze ait çeşitli ürünler satılmaktadır</a:t>
            </a:r>
            <a:r>
              <a:rPr lang="tr-TR" sz="2000" dirty="0" smtClean="0">
                <a:solidFill>
                  <a:schemeClr val="accent5">
                    <a:lumMod val="40000"/>
                    <a:lumOff val="60000"/>
                  </a:schemeClr>
                </a:solidFill>
              </a:rPr>
              <a:t>.</a:t>
            </a:r>
          </a:p>
        </p:txBody>
      </p:sp>
      <p:cxnSp>
        <p:nvCxnSpPr>
          <p:cNvPr id="10" name="Düz Bağlayıcı 9"/>
          <p:cNvCxnSpPr/>
          <p:nvPr/>
        </p:nvCxnSpPr>
        <p:spPr>
          <a:xfrm>
            <a:off x="5298585" y="3561501"/>
            <a:ext cx="3845415"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7" name="Resim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584" y="2760177"/>
            <a:ext cx="1801642" cy="2376757"/>
          </a:xfrm>
          <a:prstGeom prst="rect">
            <a:avLst/>
          </a:prstGeom>
          <a:ln w="28575">
            <a:noFill/>
            <a:prstDash val="lgDashDotDot"/>
          </a:ln>
        </p:spPr>
      </p:pic>
      <p:pic>
        <p:nvPicPr>
          <p:cNvPr id="21" name="Resim 20"/>
          <p:cNvPicPr>
            <a:picLocks noChangeAspect="1"/>
          </p:cNvPicPr>
          <p:nvPr/>
        </p:nvPicPr>
        <p:blipFill rotWithShape="1">
          <a:blip r:embed="rId8">
            <a:extLst>
              <a:ext uri="{28A0092B-C50C-407E-A947-70E740481C1C}">
                <a14:useLocalDpi xmlns:a14="http://schemas.microsoft.com/office/drawing/2010/main" val="0"/>
              </a:ext>
            </a:extLst>
          </a:blip>
          <a:srcRect t="16477" b="51662"/>
          <a:stretch/>
        </p:blipFill>
        <p:spPr>
          <a:xfrm>
            <a:off x="1371655" y="1067148"/>
            <a:ext cx="3926930" cy="1668238"/>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cxnSp>
        <p:nvCxnSpPr>
          <p:cNvPr id="14" name="Düz Bağlayıcı 13"/>
          <p:cNvCxnSpPr/>
          <p:nvPr/>
        </p:nvCxnSpPr>
        <p:spPr>
          <a:xfrm flipH="1" flipV="1">
            <a:off x="2629226" y="2735386"/>
            <a:ext cx="13411" cy="242698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9" name="Düz Bağlayıcı 18"/>
          <p:cNvCxnSpPr/>
          <p:nvPr/>
        </p:nvCxnSpPr>
        <p:spPr>
          <a:xfrm flipV="1">
            <a:off x="4067944" y="2735386"/>
            <a:ext cx="0" cy="2401549"/>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3" name="Düz Bağlayıcı 22"/>
          <p:cNvCxnSpPr/>
          <p:nvPr/>
        </p:nvCxnSpPr>
        <p:spPr>
          <a:xfrm flipH="1">
            <a:off x="1371656" y="2735386"/>
            <a:ext cx="3926929" cy="0"/>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4" name="Düz Bağlayıcı 23"/>
          <p:cNvCxnSpPr/>
          <p:nvPr/>
        </p:nvCxnSpPr>
        <p:spPr>
          <a:xfrm flipV="1">
            <a:off x="5286710" y="3"/>
            <a:ext cx="11875" cy="2735383"/>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5" name="Düz Bağlayıcı 24"/>
          <p:cNvCxnSpPr/>
          <p:nvPr/>
        </p:nvCxnSpPr>
        <p:spPr>
          <a:xfrm flipH="1" flipV="1">
            <a:off x="6894888" y="5"/>
            <a:ext cx="2580" cy="256360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27" name="Düz Bağlayıcı 26"/>
          <p:cNvCxnSpPr/>
          <p:nvPr/>
        </p:nvCxnSpPr>
        <p:spPr>
          <a:xfrm flipH="1" flipV="1">
            <a:off x="1350616" y="1067148"/>
            <a:ext cx="3947969" cy="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292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İçerik Yer Tutucusu 2"/>
          <p:cNvSpPr>
            <a:spLocks noGrp="1"/>
          </p:cNvSpPr>
          <p:nvPr>
            <p:ph idx="1"/>
          </p:nvPr>
        </p:nvSpPr>
        <p:spPr>
          <a:xfrm>
            <a:off x="2737023" y="2916382"/>
            <a:ext cx="5004048" cy="2227118"/>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Kültür, Miras ve Değerlerimiz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t>
            </a:r>
            <a:endParaRPr lang="tr-TR" sz="10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Misafirlerimize </a:t>
            </a:r>
            <a:r>
              <a:rPr lang="tr-TR" sz="1800" dirty="0">
                <a:solidFill>
                  <a:schemeClr val="accent5">
                    <a:lumMod val="40000"/>
                    <a:lumOff val="60000"/>
                  </a:schemeClr>
                </a:solidFill>
              </a:rPr>
              <a:t>resmi web </a:t>
            </a:r>
            <a:r>
              <a:rPr lang="tr-TR" sz="1800" dirty="0" smtClean="0">
                <a:solidFill>
                  <a:schemeClr val="accent5">
                    <a:lumMod val="40000"/>
                    <a:lumOff val="60000"/>
                  </a:schemeClr>
                </a:solidFill>
              </a:rPr>
              <a:t>sitemizde Antalya </a:t>
            </a:r>
            <a:r>
              <a:rPr lang="tr-TR" sz="1800" dirty="0">
                <a:solidFill>
                  <a:schemeClr val="accent5">
                    <a:lumMod val="40000"/>
                    <a:lumOff val="60000"/>
                  </a:schemeClr>
                </a:solidFill>
              </a:rPr>
              <a:t>Hakkında bilgilendirme </a:t>
            </a:r>
            <a:r>
              <a:rPr lang="tr-TR" sz="1800" dirty="0" smtClean="0">
                <a:solidFill>
                  <a:schemeClr val="accent5">
                    <a:lumMod val="40000"/>
                    <a:lumOff val="60000"/>
                  </a:schemeClr>
                </a:solidFill>
              </a:rPr>
              <a:t>yapmaktayız. Ayrıca personel alanlarımızda Kültür, Miras ve Değerlerimizi anlatan bilgilendirme yazılarımızı paylaşmaktayız.</a:t>
            </a:r>
            <a:endParaRPr lang="tr-TR" sz="1800" dirty="0">
              <a:solidFill>
                <a:schemeClr val="accent5">
                  <a:lumMod val="40000"/>
                  <a:lumOff val="60000"/>
                </a:schemeClr>
              </a:solidFill>
            </a:endParaRPr>
          </a:p>
        </p:txBody>
      </p:sp>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19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8" name="Düz Bağlayıcı 7"/>
          <p:cNvCxnSpPr/>
          <p:nvPr/>
        </p:nvCxnSpPr>
        <p:spPr>
          <a:xfrm>
            <a:off x="2737023" y="3435846"/>
            <a:ext cx="500404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123478"/>
            <a:ext cx="7238751" cy="2736467"/>
          </a:xfrm>
          <a:prstGeom prst="rect">
            <a:avLst/>
          </a:prstGeom>
        </p:spPr>
      </p:pic>
    </p:spTree>
    <p:extLst>
      <p:ext uri="{BB962C8B-B14F-4D97-AF65-F5344CB8AC3E}">
        <p14:creationId xmlns:p14="http://schemas.microsoft.com/office/powerpoint/2010/main" val="2704240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Resim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00" y="-16280"/>
            <a:ext cx="7794000" cy="5143500"/>
          </a:xfrm>
          <a:prstGeom prst="rect">
            <a:avLst/>
          </a:prstGeom>
        </p:spPr>
      </p:pic>
      <p:sp>
        <p:nvSpPr>
          <p:cNvPr id="5" name="İçerik Yer Tutucusu 2"/>
          <p:cNvSpPr>
            <a:spLocks noGrp="1"/>
          </p:cNvSpPr>
          <p:nvPr>
            <p:ph idx="1"/>
          </p:nvPr>
        </p:nvSpPr>
        <p:spPr>
          <a:xfrm>
            <a:off x="3923928" y="-1102"/>
            <a:ext cx="2402821" cy="5128322"/>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ln>
                  <a:solidFill>
                    <a:schemeClr val="accent5"/>
                  </a:solidFill>
                </a:ln>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FAALİYETLERİMİZ;</a:t>
            </a:r>
          </a:p>
          <a:p>
            <a:pPr marL="0" indent="0" algn="ctr">
              <a:buClr>
                <a:schemeClr val="accent5">
                  <a:lumMod val="75000"/>
                </a:schemeClr>
              </a:buClr>
              <a:buNone/>
            </a:pPr>
            <a:endParaRPr lang="tr-TR" sz="1000" dirty="0" smtClean="0">
              <a:ln>
                <a:solidFill>
                  <a:schemeClr val="accent5"/>
                </a:solidFill>
              </a:ln>
              <a:solidFill>
                <a:schemeClr val="accent5">
                  <a:lumMod val="40000"/>
                  <a:lumOff val="60000"/>
                </a:schemeClr>
              </a:solidFill>
            </a:endParaRPr>
          </a:p>
        </p:txBody>
      </p:sp>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20868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cstate="print">
            <a:extLst>
              <a:ext uri="{28A0092B-C50C-407E-A947-70E740481C1C}">
                <a14:useLocalDpi xmlns:a14="http://schemas.microsoft.com/office/drawing/2010/main" val="0"/>
              </a:ext>
            </a:extLst>
          </a:blip>
          <a:srcRect t="16522" b="25382"/>
          <a:stretch/>
        </p:blipFill>
        <p:spPr>
          <a:xfrm>
            <a:off x="947758" y="3244048"/>
            <a:ext cx="2452114" cy="1899452"/>
          </a:xfrm>
          <a:prstGeom prst="rect">
            <a:avLst/>
          </a:prstGeom>
        </p:spPr>
      </p:pic>
      <p:pic>
        <p:nvPicPr>
          <p:cNvPr id="3" name="Resim 2"/>
          <p:cNvPicPr>
            <a:picLocks noChangeAspect="1"/>
          </p:cNvPicPr>
          <p:nvPr/>
        </p:nvPicPr>
        <p:blipFill rotWithShape="1">
          <a:blip r:embed="rId3" cstate="print">
            <a:extLst>
              <a:ext uri="{28A0092B-C50C-407E-A947-70E740481C1C}">
                <a14:useLocalDpi xmlns:a14="http://schemas.microsoft.com/office/drawing/2010/main" val="0"/>
              </a:ext>
            </a:extLst>
          </a:blip>
          <a:srcRect t="10824"/>
          <a:stretch/>
        </p:blipFill>
        <p:spPr>
          <a:xfrm>
            <a:off x="467544" y="-16280"/>
            <a:ext cx="2742047" cy="3260328"/>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8" name="Resim 7"/>
          <p:cNvPicPr>
            <a:picLocks noChangeAspect="1"/>
          </p:cNvPicPr>
          <p:nvPr/>
        </p:nvPicPr>
        <p:blipFill rotWithShape="1">
          <a:blip r:embed="rId5">
            <a:extLst>
              <a:ext uri="{28A0092B-C50C-407E-A947-70E740481C1C}">
                <a14:useLocalDpi xmlns:a14="http://schemas.microsoft.com/office/drawing/2010/main" val="0"/>
              </a:ext>
            </a:extLst>
          </a:blip>
          <a:srcRect r="9481"/>
          <a:stretch/>
        </p:blipFill>
        <p:spPr>
          <a:xfrm>
            <a:off x="5652121" y="0"/>
            <a:ext cx="3491880" cy="5143500"/>
          </a:xfrm>
          <a:prstGeom prst="rect">
            <a:avLst/>
          </a:prstGeom>
        </p:spPr>
      </p:pic>
      <p:sp>
        <p:nvSpPr>
          <p:cNvPr id="5" name="İçerik Yer Tutucusu 2"/>
          <p:cNvSpPr>
            <a:spLocks noGrp="1"/>
          </p:cNvSpPr>
          <p:nvPr>
            <p:ph idx="1"/>
          </p:nvPr>
        </p:nvSpPr>
        <p:spPr>
          <a:xfrm>
            <a:off x="3142277" y="-16280"/>
            <a:ext cx="3798063" cy="5159780"/>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faaliyetlerimiz;</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Tedarikçi </a:t>
            </a:r>
            <a:r>
              <a:rPr lang="tr-TR" sz="1800" dirty="0">
                <a:solidFill>
                  <a:schemeClr val="accent5">
                    <a:lumMod val="40000"/>
                    <a:lumOff val="60000"/>
                  </a:schemeClr>
                </a:solidFill>
              </a:rPr>
              <a:t>firmalarımızı seçerken yerel olmasına, çevre duyarlılıklarına ve adil ticaret kavramına uyup uymadıklarını kontrol eder ve değerlendirmeyi bu kriterlere göre </a:t>
            </a:r>
            <a:r>
              <a:rPr lang="tr-TR" sz="1800" dirty="0" smtClean="0">
                <a:solidFill>
                  <a:schemeClr val="accent5">
                    <a:lumMod val="40000"/>
                    <a:lumOff val="60000"/>
                  </a:schemeClr>
                </a:solidFill>
              </a:rPr>
              <a:t>yapmaktayız.</a:t>
            </a:r>
          </a:p>
          <a:p>
            <a:pPr>
              <a:buClr>
                <a:schemeClr val="accent5">
                  <a:lumMod val="75000"/>
                </a:schemeClr>
              </a:buClr>
            </a:pPr>
            <a:r>
              <a:rPr lang="tr-TR" sz="1800" dirty="0">
                <a:solidFill>
                  <a:schemeClr val="accent5">
                    <a:lumMod val="40000"/>
                    <a:lumOff val="60000"/>
                  </a:schemeClr>
                </a:solidFill>
              </a:rPr>
              <a:t>İçeceklerimizi </a:t>
            </a:r>
            <a:r>
              <a:rPr lang="tr-TR" sz="1800" dirty="0" err="1">
                <a:solidFill>
                  <a:schemeClr val="accent5">
                    <a:lumMod val="40000"/>
                    <a:lumOff val="60000"/>
                  </a:schemeClr>
                </a:solidFill>
              </a:rPr>
              <a:t>postmix</a:t>
            </a:r>
            <a:r>
              <a:rPr lang="tr-TR" sz="1800" dirty="0">
                <a:solidFill>
                  <a:schemeClr val="accent5">
                    <a:lumMod val="40000"/>
                    <a:lumOff val="60000"/>
                  </a:schemeClr>
                </a:solidFill>
              </a:rPr>
              <a:t>(</a:t>
            </a:r>
            <a:r>
              <a:rPr lang="tr-TR" sz="1800" dirty="0" err="1">
                <a:solidFill>
                  <a:schemeClr val="accent5">
                    <a:lumMod val="40000"/>
                    <a:lumOff val="60000"/>
                  </a:schemeClr>
                </a:solidFill>
              </a:rPr>
              <a:t>min</a:t>
            </a:r>
            <a:r>
              <a:rPr lang="tr-TR" sz="1800" dirty="0">
                <a:solidFill>
                  <a:schemeClr val="accent5">
                    <a:lumMod val="40000"/>
                    <a:lumOff val="60000"/>
                  </a:schemeClr>
                </a:solidFill>
              </a:rPr>
              <a:t> 10 </a:t>
            </a:r>
            <a:r>
              <a:rPr lang="tr-TR" sz="1800" dirty="0" err="1">
                <a:solidFill>
                  <a:schemeClr val="accent5">
                    <a:lumMod val="40000"/>
                    <a:lumOff val="60000"/>
                  </a:schemeClr>
                </a:solidFill>
              </a:rPr>
              <a:t>lt</a:t>
            </a:r>
            <a:r>
              <a:rPr lang="tr-TR" sz="1800" dirty="0">
                <a:solidFill>
                  <a:schemeClr val="accent5">
                    <a:lumMod val="40000"/>
                    <a:lumOff val="60000"/>
                  </a:schemeClr>
                </a:solidFill>
              </a:rPr>
              <a:t>) veya fıçı(50 </a:t>
            </a:r>
            <a:r>
              <a:rPr lang="tr-TR" sz="1800" dirty="0" err="1">
                <a:solidFill>
                  <a:schemeClr val="accent5">
                    <a:lumMod val="40000"/>
                    <a:lumOff val="60000"/>
                  </a:schemeClr>
                </a:solidFill>
              </a:rPr>
              <a:t>lt</a:t>
            </a:r>
            <a:r>
              <a:rPr lang="tr-TR" sz="1800" dirty="0">
                <a:solidFill>
                  <a:schemeClr val="accent5">
                    <a:lumMod val="40000"/>
                    <a:lumOff val="60000"/>
                  </a:schemeClr>
                </a:solidFill>
              </a:rPr>
              <a:t>) almaya özen </a:t>
            </a:r>
            <a:r>
              <a:rPr lang="tr-TR" sz="1800" dirty="0" smtClean="0">
                <a:solidFill>
                  <a:schemeClr val="accent5">
                    <a:lumMod val="40000"/>
                    <a:lumOff val="60000"/>
                  </a:schemeClr>
                </a:solidFill>
              </a:rPr>
              <a:t>gösteririz.</a:t>
            </a:r>
          </a:p>
          <a:p>
            <a:pPr>
              <a:buClr>
                <a:schemeClr val="accent5">
                  <a:lumMod val="75000"/>
                </a:schemeClr>
              </a:buClr>
            </a:pPr>
            <a:r>
              <a:rPr lang="tr-TR" sz="1800" dirty="0" smtClean="0">
                <a:solidFill>
                  <a:schemeClr val="accent5">
                    <a:lumMod val="40000"/>
                    <a:lumOff val="60000"/>
                  </a:schemeClr>
                </a:solidFill>
              </a:rPr>
              <a:t>Buklet </a:t>
            </a:r>
            <a:r>
              <a:rPr lang="tr-TR" sz="1800" dirty="0">
                <a:solidFill>
                  <a:schemeClr val="accent5">
                    <a:lumMod val="40000"/>
                    <a:lumOff val="60000"/>
                  </a:schemeClr>
                </a:solidFill>
              </a:rPr>
              <a:t>ürünler yerine doldurulabilir </a:t>
            </a:r>
            <a:r>
              <a:rPr lang="tr-TR" sz="1800" dirty="0" err="1">
                <a:solidFill>
                  <a:schemeClr val="accent5">
                    <a:lumMod val="40000"/>
                    <a:lumOff val="60000"/>
                  </a:schemeClr>
                </a:solidFill>
              </a:rPr>
              <a:t>dispenserleri</a:t>
            </a:r>
            <a:r>
              <a:rPr lang="tr-TR" sz="1800" dirty="0">
                <a:solidFill>
                  <a:schemeClr val="accent5">
                    <a:lumMod val="40000"/>
                    <a:lumOff val="60000"/>
                  </a:schemeClr>
                </a:solidFill>
              </a:rPr>
              <a:t> tercih etmekteyiz</a:t>
            </a:r>
            <a:r>
              <a:rPr lang="tr-TR" sz="1800" dirty="0" smtClean="0">
                <a:solidFill>
                  <a:schemeClr val="accent5">
                    <a:lumMod val="40000"/>
                    <a:lumOff val="60000"/>
                  </a:schemeClr>
                </a:solidFill>
              </a:rPr>
              <a:t>.</a:t>
            </a:r>
          </a:p>
          <a:p>
            <a:pPr>
              <a:buClr>
                <a:schemeClr val="accent5">
                  <a:lumMod val="75000"/>
                </a:schemeClr>
              </a:buClr>
            </a:pPr>
            <a:r>
              <a:rPr lang="tr-TR" sz="1800" dirty="0" smtClean="0">
                <a:solidFill>
                  <a:schemeClr val="accent5">
                    <a:lumMod val="40000"/>
                    <a:lumOff val="60000"/>
                  </a:schemeClr>
                </a:solidFill>
              </a:rPr>
              <a:t>Genel mekan tuvaletlerimizde rulo peçetelik yerine </a:t>
            </a:r>
            <a:r>
              <a:rPr lang="tr-TR" sz="1800" dirty="0" err="1" smtClean="0">
                <a:solidFill>
                  <a:schemeClr val="accent5">
                    <a:lumMod val="40000"/>
                    <a:lumOff val="60000"/>
                  </a:schemeClr>
                </a:solidFill>
              </a:rPr>
              <a:t>dispenser</a:t>
            </a:r>
            <a:r>
              <a:rPr lang="tr-TR" sz="1800" dirty="0" smtClean="0">
                <a:solidFill>
                  <a:schemeClr val="accent5">
                    <a:lumMod val="40000"/>
                    <a:lumOff val="60000"/>
                  </a:schemeClr>
                </a:solidFill>
              </a:rPr>
              <a:t> kullanmaktayız.</a:t>
            </a:r>
            <a:endParaRPr lang="tr-TR" sz="1800" dirty="0">
              <a:solidFill>
                <a:schemeClr val="accent5">
                  <a:lumMod val="40000"/>
                  <a:lumOff val="60000"/>
                </a:schemeClr>
              </a:solidFill>
            </a:endParaRPr>
          </a:p>
        </p:txBody>
      </p:sp>
      <p:cxnSp>
        <p:nvCxnSpPr>
          <p:cNvPr id="10" name="Düz Bağlayıcı 9"/>
          <p:cNvCxnSpPr/>
          <p:nvPr/>
        </p:nvCxnSpPr>
        <p:spPr>
          <a:xfrm>
            <a:off x="3128889" y="555526"/>
            <a:ext cx="3798064"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flipH="1">
            <a:off x="1350000" y="3244048"/>
            <a:ext cx="1778889" cy="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83441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İçerik Yer Tutucusu 2"/>
          <p:cNvSpPr>
            <a:spLocks noGrp="1"/>
          </p:cNvSpPr>
          <p:nvPr>
            <p:ph idx="1"/>
          </p:nvPr>
        </p:nvSpPr>
        <p:spPr>
          <a:xfrm>
            <a:off x="1763688" y="0"/>
            <a:ext cx="3149992" cy="5143500"/>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faaliyetlerimiz;</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Paketli </a:t>
            </a:r>
            <a:r>
              <a:rPr lang="tr-TR" sz="1800" dirty="0">
                <a:solidFill>
                  <a:schemeClr val="accent5">
                    <a:lumMod val="40000"/>
                    <a:lumOff val="60000"/>
                  </a:schemeClr>
                </a:solidFill>
              </a:rPr>
              <a:t>ürünler yerine dökme ürünler tercih </a:t>
            </a:r>
            <a:r>
              <a:rPr lang="tr-TR" sz="1800" dirty="0" smtClean="0">
                <a:solidFill>
                  <a:schemeClr val="accent5">
                    <a:lumMod val="40000"/>
                    <a:lumOff val="60000"/>
                  </a:schemeClr>
                </a:solidFill>
              </a:rPr>
              <a:t>etmekteyiz</a:t>
            </a:r>
            <a:r>
              <a:rPr lang="tr-TR" sz="1800" dirty="0">
                <a:solidFill>
                  <a:schemeClr val="accent5">
                    <a:lumMod val="40000"/>
                    <a:lumOff val="60000"/>
                  </a:schemeClr>
                </a:solidFill>
              </a:rPr>
              <a:t>.</a:t>
            </a:r>
            <a:endParaRPr lang="tr-TR" sz="18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Tedarikçilerimizi </a:t>
            </a:r>
            <a:r>
              <a:rPr lang="tr-TR" sz="1800" dirty="0">
                <a:solidFill>
                  <a:schemeClr val="accent5">
                    <a:lumMod val="40000"/>
                    <a:lumOff val="60000"/>
                  </a:schemeClr>
                </a:solidFill>
              </a:rPr>
              <a:t>yerelden seçerek bölge ekonomisine katkı sağlarız, tek kullanımlık ürün miktarlarımızı azaltarak atık miktarlarımızı azaltmayı hedefleriz</a:t>
            </a:r>
            <a:r>
              <a:rPr lang="tr-TR" sz="1800" dirty="0" smtClean="0">
                <a:solidFill>
                  <a:schemeClr val="accent5">
                    <a:lumMod val="40000"/>
                    <a:lumOff val="60000"/>
                  </a:schemeClr>
                </a:solidFill>
              </a:rPr>
              <a:t>.</a:t>
            </a:r>
          </a:p>
          <a:p>
            <a:pPr>
              <a:buClr>
                <a:schemeClr val="accent5">
                  <a:lumMod val="75000"/>
                </a:schemeClr>
              </a:buClr>
            </a:pPr>
            <a:r>
              <a:rPr lang="tr-TR" sz="1800" dirty="0" smtClean="0">
                <a:solidFill>
                  <a:schemeClr val="accent5">
                    <a:lumMod val="40000"/>
                    <a:lumOff val="60000"/>
                  </a:schemeClr>
                </a:solidFill>
              </a:rPr>
              <a:t>2023 yılında restoranımızda bez </a:t>
            </a:r>
            <a:r>
              <a:rPr lang="tr-TR" sz="1800" dirty="0">
                <a:solidFill>
                  <a:schemeClr val="accent5">
                    <a:lumMod val="40000"/>
                    <a:lumOff val="60000"/>
                  </a:schemeClr>
                </a:solidFill>
              </a:rPr>
              <a:t>peçete </a:t>
            </a:r>
            <a:r>
              <a:rPr lang="tr-TR" sz="1800" dirty="0" smtClean="0">
                <a:solidFill>
                  <a:schemeClr val="accent5">
                    <a:lumMod val="40000"/>
                    <a:lumOff val="60000"/>
                  </a:schemeClr>
                </a:solidFill>
              </a:rPr>
              <a:t>sunumu sadece tema gecelerinde yapılacaktır.</a:t>
            </a:r>
            <a:endParaRPr lang="tr-TR" sz="1800" dirty="0">
              <a:solidFill>
                <a:schemeClr val="accent5">
                  <a:lumMod val="40000"/>
                  <a:lumOff val="60000"/>
                </a:schemeClr>
              </a:solidFill>
            </a:endParaRPr>
          </a:p>
          <a:p>
            <a:pPr>
              <a:buClr>
                <a:schemeClr val="accent5">
                  <a:lumMod val="75000"/>
                </a:schemeClr>
              </a:buClr>
            </a:pPr>
            <a:endParaRPr lang="tr-TR" sz="1800" dirty="0">
              <a:solidFill>
                <a:schemeClr val="accent5">
                  <a:lumMod val="40000"/>
                  <a:lumOff val="60000"/>
                </a:schemeClr>
              </a:solidFill>
            </a:endParaRPr>
          </a:p>
        </p:txBody>
      </p:sp>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22</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0" name="Düz Bağlayıcı 9"/>
          <p:cNvCxnSpPr/>
          <p:nvPr/>
        </p:nvCxnSpPr>
        <p:spPr>
          <a:xfrm>
            <a:off x="1763688" y="431134"/>
            <a:ext cx="314999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0"/>
            <a:ext cx="3857625" cy="5143500"/>
          </a:xfrm>
          <a:prstGeom prst="rect">
            <a:avLst/>
          </a:prstGeom>
        </p:spPr>
      </p:pic>
    </p:spTree>
    <p:extLst>
      <p:ext uri="{BB962C8B-B14F-4D97-AF65-F5344CB8AC3E}">
        <p14:creationId xmlns:p14="http://schemas.microsoft.com/office/powerpoint/2010/main" val="20672458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5" name="İçerik Yer Tutucusu 2"/>
          <p:cNvSpPr>
            <a:spLocks noGrp="1"/>
          </p:cNvSpPr>
          <p:nvPr>
            <p:ph idx="1"/>
          </p:nvPr>
        </p:nvSpPr>
        <p:spPr>
          <a:xfrm>
            <a:off x="5948718" y="-970"/>
            <a:ext cx="3195282" cy="5144470"/>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faaliyetlerimiz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Misafirlerimizin talepleri haricinde havlu ve çarşaflarını iki günde bir değiştirerek kimyasal ve su tüketimimizi azaltmayı hedeflemekteyiz.</a:t>
            </a:r>
          </a:p>
        </p:txBody>
      </p:sp>
      <p:cxnSp>
        <p:nvCxnSpPr>
          <p:cNvPr id="10" name="Düz Bağlayıcı 9"/>
          <p:cNvCxnSpPr/>
          <p:nvPr/>
        </p:nvCxnSpPr>
        <p:spPr>
          <a:xfrm>
            <a:off x="5940152" y="1203598"/>
            <a:ext cx="3203848"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0000" y="10905"/>
            <a:ext cx="4590151" cy="513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8936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Resim 21"/>
          <p:cNvPicPr>
            <a:picLocks noChangeAspect="1"/>
          </p:cNvPicPr>
          <p:nvPr/>
        </p:nvPicPr>
        <p:blipFill rotWithShape="1">
          <a:blip r:embed="rId2" cstate="print">
            <a:extLst>
              <a:ext uri="{28A0092B-C50C-407E-A947-70E740481C1C}">
                <a14:useLocalDpi xmlns:a14="http://schemas.microsoft.com/office/drawing/2010/main" val="0"/>
              </a:ext>
            </a:extLst>
          </a:blip>
          <a:srcRect l="10000" t="5541" r="10000" b="6999"/>
          <a:stretch/>
        </p:blipFill>
        <p:spPr>
          <a:xfrm>
            <a:off x="5346441" y="0"/>
            <a:ext cx="3797559" cy="3435846"/>
          </a:xfrm>
          <a:prstGeom prst="rect">
            <a:avLst/>
          </a:prstGeom>
        </p:spPr>
      </p:pic>
      <p:pic>
        <p:nvPicPr>
          <p:cNvPr id="25" name="Resim 24"/>
          <p:cNvPicPr>
            <a:picLocks noChangeAspect="1"/>
          </p:cNvPicPr>
          <p:nvPr/>
        </p:nvPicPr>
        <p:blipFill rotWithShape="1">
          <a:blip r:embed="rId3" cstate="print">
            <a:extLst>
              <a:ext uri="{28A0092B-C50C-407E-A947-70E740481C1C}">
                <a14:useLocalDpi xmlns:a14="http://schemas.microsoft.com/office/drawing/2010/main" val="0"/>
              </a:ext>
            </a:extLst>
          </a:blip>
          <a:srcRect l="14598" t="6927" r="10000" b="8803"/>
          <a:stretch/>
        </p:blipFill>
        <p:spPr>
          <a:xfrm>
            <a:off x="1350000" y="10905"/>
            <a:ext cx="3529910" cy="3435846"/>
          </a:xfrm>
          <a:prstGeom prst="rect">
            <a:avLst/>
          </a:prstGeom>
        </p:spPr>
      </p:pic>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5" name="İçerik Yer Tutucusu 2"/>
          <p:cNvSpPr>
            <a:spLocks noGrp="1"/>
          </p:cNvSpPr>
          <p:nvPr>
            <p:ph idx="1"/>
          </p:nvPr>
        </p:nvSpPr>
        <p:spPr>
          <a:xfrm>
            <a:off x="1350000" y="3435846"/>
            <a:ext cx="7794000" cy="1707654"/>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faaliyetlerimiz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tr-TR" sz="1800" dirty="0" smtClean="0">
                <a:solidFill>
                  <a:schemeClr val="accent5">
                    <a:lumMod val="40000"/>
                    <a:lumOff val="60000"/>
                  </a:schemeClr>
                </a:solidFill>
              </a:rPr>
              <a:t>Odalarımızda misafirlerimizi çevremize daha duyarlı olunması için dört dilde bilgilendirme kartı ve duvar çıkarması mevcuttur.</a:t>
            </a:r>
          </a:p>
          <a:p>
            <a:pPr>
              <a:buClr>
                <a:schemeClr val="accent5">
                  <a:lumMod val="75000"/>
                </a:schemeClr>
              </a:buClr>
            </a:pPr>
            <a:r>
              <a:rPr lang="tr-TR" sz="1800" dirty="0" smtClean="0">
                <a:solidFill>
                  <a:schemeClr val="accent5">
                    <a:lumMod val="40000"/>
                    <a:lumOff val="60000"/>
                  </a:schemeClr>
                </a:solidFill>
              </a:rPr>
              <a:t>Odalarımızda balkon kapıları açıldığında soğutma veya ısıtmanın otomatik kapanması sağlanmıştır.</a:t>
            </a:r>
          </a:p>
        </p:txBody>
      </p:sp>
      <p:cxnSp>
        <p:nvCxnSpPr>
          <p:cNvPr id="10" name="Düz Bağlayıcı 9"/>
          <p:cNvCxnSpPr/>
          <p:nvPr/>
        </p:nvCxnSpPr>
        <p:spPr>
          <a:xfrm>
            <a:off x="1350000" y="3867894"/>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9013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pic>
        <p:nvPicPr>
          <p:cNvPr id="8" name="Resim 7"/>
          <p:cNvPicPr>
            <a:picLocks noChangeAspect="1"/>
          </p:cNvPicPr>
          <p:nvPr/>
        </p:nvPicPr>
        <p:blipFill rotWithShape="1">
          <a:blip r:embed="rId3" cstate="print">
            <a:extLst>
              <a:ext uri="{28A0092B-C50C-407E-A947-70E740481C1C}">
                <a14:useLocalDpi xmlns:a14="http://schemas.microsoft.com/office/drawing/2010/main" val="0"/>
              </a:ext>
            </a:extLst>
          </a:blip>
          <a:srcRect t="16272" b="16272"/>
          <a:stretch/>
        </p:blipFill>
        <p:spPr>
          <a:xfrm>
            <a:off x="1365836" y="0"/>
            <a:ext cx="2344927" cy="5143500"/>
          </a:xfrm>
          <a:prstGeom prst="rect">
            <a:avLst/>
          </a:prstGeom>
        </p:spPr>
      </p:pic>
      <p:sp>
        <p:nvSpPr>
          <p:cNvPr id="5" name="İçerik Yer Tutucusu 2"/>
          <p:cNvSpPr>
            <a:spLocks noGrp="1"/>
          </p:cNvSpPr>
          <p:nvPr>
            <p:ph idx="1"/>
          </p:nvPr>
        </p:nvSpPr>
        <p:spPr>
          <a:xfrm>
            <a:off x="6326158" y="0"/>
            <a:ext cx="2817842" cy="5166173"/>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faaliyetlerimiz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tr-TR" sz="1800" dirty="0" smtClean="0">
                <a:solidFill>
                  <a:schemeClr val="accent5">
                    <a:lumMod val="40000"/>
                    <a:lumOff val="60000"/>
                  </a:schemeClr>
                </a:solidFill>
              </a:rPr>
              <a:t>Tesisimizin sahili </a:t>
            </a:r>
            <a:r>
              <a:rPr lang="tr-TR" sz="1800" dirty="0" err="1" smtClean="0">
                <a:solidFill>
                  <a:schemeClr val="accent5">
                    <a:lumMod val="40000"/>
                    <a:lumOff val="60000"/>
                  </a:schemeClr>
                </a:solidFill>
              </a:rPr>
              <a:t>Caretta</a:t>
            </a:r>
            <a:r>
              <a:rPr lang="tr-TR" sz="1800" dirty="0" smtClean="0">
                <a:solidFill>
                  <a:schemeClr val="accent5">
                    <a:lumMod val="40000"/>
                    <a:lumOff val="60000"/>
                  </a:schemeClr>
                </a:solidFill>
              </a:rPr>
              <a:t> </a:t>
            </a:r>
            <a:r>
              <a:rPr lang="tr-TR" sz="1800" dirty="0" err="1" smtClean="0">
                <a:solidFill>
                  <a:schemeClr val="accent5">
                    <a:lumMod val="40000"/>
                    <a:lumOff val="60000"/>
                  </a:schemeClr>
                </a:solidFill>
              </a:rPr>
              <a:t>Caretta</a:t>
            </a:r>
            <a:r>
              <a:rPr lang="tr-TR" sz="1800" dirty="0" smtClean="0">
                <a:solidFill>
                  <a:schemeClr val="accent5">
                    <a:lumMod val="40000"/>
                    <a:lumOff val="60000"/>
                  </a:schemeClr>
                </a:solidFill>
              </a:rPr>
              <a:t> kaplumbağalarının üreme havzasında bulunmaktadır. Deniz kaplumbağaları yuvalama alanı davranış kurallarına uyarız ve misafirlerimizin bu konuda duyarlı davranmalarını talep ederiz.</a:t>
            </a:r>
            <a:endParaRPr lang="tr-TR" sz="1800" dirty="0">
              <a:solidFill>
                <a:schemeClr val="accent5">
                  <a:lumMod val="40000"/>
                  <a:lumOff val="60000"/>
                </a:schemeClr>
              </a:solidFill>
            </a:endParaRPr>
          </a:p>
        </p:txBody>
      </p:sp>
      <p:cxnSp>
        <p:nvCxnSpPr>
          <p:cNvPr id="10" name="Düz Bağlayıcı 9"/>
          <p:cNvCxnSpPr/>
          <p:nvPr/>
        </p:nvCxnSpPr>
        <p:spPr>
          <a:xfrm>
            <a:off x="6372200" y="1059582"/>
            <a:ext cx="27718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V="1">
            <a:off x="3710324" y="-1"/>
            <a:ext cx="0" cy="513259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0324" y="0"/>
            <a:ext cx="2790488" cy="5143500"/>
          </a:xfrm>
          <a:prstGeom prst="rect">
            <a:avLst/>
          </a:prstGeom>
        </p:spPr>
      </p:pic>
    </p:spTree>
    <p:extLst>
      <p:ext uri="{BB962C8B-B14F-4D97-AF65-F5344CB8AC3E}">
        <p14:creationId xmlns:p14="http://schemas.microsoft.com/office/powerpoint/2010/main" val="5586360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5" name="İçerik Yer Tutucusu 2"/>
          <p:cNvSpPr>
            <a:spLocks noGrp="1"/>
          </p:cNvSpPr>
          <p:nvPr>
            <p:ph idx="1"/>
          </p:nvPr>
        </p:nvSpPr>
        <p:spPr>
          <a:xfrm>
            <a:off x="6326158" y="0"/>
            <a:ext cx="2817842" cy="5166173"/>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faaliyetlerimiz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tr-TR" sz="1800" dirty="0">
                <a:solidFill>
                  <a:schemeClr val="accent5">
                    <a:lumMod val="40000"/>
                    <a:lumOff val="60000"/>
                  </a:schemeClr>
                </a:solidFill>
              </a:rPr>
              <a:t>Tesisimiz Akdeniz iklimine girmektedir. Yazları sıcak ve kurak, kışları ılık ve yağışlı olarak ifade edilen iklim </a:t>
            </a:r>
            <a:r>
              <a:rPr lang="tr-TR" sz="1800" dirty="0" smtClean="0">
                <a:solidFill>
                  <a:schemeClr val="accent5">
                    <a:lumMod val="40000"/>
                    <a:lumOff val="60000"/>
                  </a:schemeClr>
                </a:solidFill>
              </a:rPr>
              <a:t>sınıfına girer. Bölgemizin </a:t>
            </a:r>
            <a:r>
              <a:rPr lang="tr-TR" sz="1800" dirty="0" err="1" smtClean="0">
                <a:solidFill>
                  <a:schemeClr val="accent5">
                    <a:lumMod val="40000"/>
                    <a:lumOff val="60000"/>
                  </a:schemeClr>
                </a:solidFill>
              </a:rPr>
              <a:t>biyoçeşitliliğine</a:t>
            </a:r>
            <a:r>
              <a:rPr lang="tr-TR" sz="1800" dirty="0" smtClean="0">
                <a:solidFill>
                  <a:schemeClr val="accent5">
                    <a:lumMod val="40000"/>
                    <a:lumOff val="60000"/>
                  </a:schemeClr>
                </a:solidFill>
              </a:rPr>
              <a:t> katkı sağlamak için peyzajımızda kullandığımız bitkilerin çeşitliliğine dikkat etmekteyiz. </a:t>
            </a:r>
            <a:r>
              <a:rPr lang="tr-TR" sz="1800" dirty="0" err="1" smtClean="0">
                <a:solidFill>
                  <a:schemeClr val="accent5">
                    <a:lumMod val="40000"/>
                    <a:lumOff val="60000"/>
                  </a:schemeClr>
                </a:solidFill>
              </a:rPr>
              <a:t>Misafirlerimizide</a:t>
            </a:r>
            <a:r>
              <a:rPr lang="tr-TR" sz="1800" dirty="0" smtClean="0">
                <a:solidFill>
                  <a:schemeClr val="accent5">
                    <a:lumMod val="40000"/>
                    <a:lumOff val="60000"/>
                  </a:schemeClr>
                </a:solidFill>
              </a:rPr>
              <a:t> bu konuda </a:t>
            </a:r>
            <a:r>
              <a:rPr lang="tr-TR" sz="1800" dirty="0" err="1" smtClean="0">
                <a:solidFill>
                  <a:schemeClr val="accent5">
                    <a:lumMod val="40000"/>
                    <a:lumOff val="60000"/>
                  </a:schemeClr>
                </a:solidFill>
              </a:rPr>
              <a:t>biliçlendiriyoruz</a:t>
            </a:r>
            <a:r>
              <a:rPr lang="tr-TR" sz="1800" dirty="0" smtClean="0">
                <a:solidFill>
                  <a:schemeClr val="accent5">
                    <a:lumMod val="40000"/>
                    <a:lumOff val="60000"/>
                  </a:schemeClr>
                </a:solidFill>
              </a:rPr>
              <a:t>.</a:t>
            </a:r>
            <a:endParaRPr lang="tr-TR" sz="1800" dirty="0">
              <a:solidFill>
                <a:schemeClr val="accent5">
                  <a:lumMod val="40000"/>
                  <a:lumOff val="60000"/>
                </a:schemeClr>
              </a:solidFill>
            </a:endParaRPr>
          </a:p>
        </p:txBody>
      </p:sp>
      <p:cxnSp>
        <p:nvCxnSpPr>
          <p:cNvPr id="10" name="Düz Bağlayıcı 9"/>
          <p:cNvCxnSpPr/>
          <p:nvPr/>
        </p:nvCxnSpPr>
        <p:spPr>
          <a:xfrm>
            <a:off x="6372200" y="1059582"/>
            <a:ext cx="27718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V="1">
            <a:off x="3635896" y="0"/>
            <a:ext cx="0" cy="513259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999" y="10906"/>
            <a:ext cx="2403294" cy="5121690"/>
          </a:xfrm>
          <a:prstGeom prst="rect">
            <a:avLst/>
          </a:prstGeom>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3294" y="0"/>
            <a:ext cx="2618906" cy="5143500"/>
          </a:xfrm>
          <a:prstGeom prst="rect">
            <a:avLst/>
          </a:prstGeom>
        </p:spPr>
      </p:pic>
    </p:spTree>
    <p:extLst>
      <p:ext uri="{BB962C8B-B14F-4D97-AF65-F5344CB8AC3E}">
        <p14:creationId xmlns:p14="http://schemas.microsoft.com/office/powerpoint/2010/main" val="28135372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0905"/>
            <a:ext cx="1350000" cy="513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5" name="İçerik Yer Tutucusu 2"/>
          <p:cNvSpPr>
            <a:spLocks noGrp="1"/>
          </p:cNvSpPr>
          <p:nvPr>
            <p:ph idx="1"/>
          </p:nvPr>
        </p:nvSpPr>
        <p:spPr>
          <a:xfrm>
            <a:off x="6326158" y="0"/>
            <a:ext cx="2817842" cy="5166173"/>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Çevresel </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faaliyetlerimiz</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
            </a:r>
          </a:p>
          <a:p>
            <a:pPr>
              <a:buClr>
                <a:schemeClr val="accent5">
                  <a:lumMod val="75000"/>
                </a:schemeClr>
              </a:buClr>
            </a:pPr>
            <a:r>
              <a:rPr lang="tr-TR" sz="1800" dirty="0" smtClean="0">
                <a:solidFill>
                  <a:schemeClr val="accent5">
                    <a:lumMod val="40000"/>
                    <a:lumOff val="60000"/>
                  </a:schemeClr>
                </a:solidFill>
              </a:rPr>
              <a:t>Tesisimizin sahili mavi bayraklıdır. Mavi bayrak kapsamında çevre etkinlikleri </a:t>
            </a:r>
            <a:r>
              <a:rPr lang="tr-TR" sz="1800" smtClean="0">
                <a:solidFill>
                  <a:schemeClr val="accent5">
                    <a:lumMod val="40000"/>
                    <a:lumOff val="60000"/>
                  </a:schemeClr>
                </a:solidFill>
              </a:rPr>
              <a:t>yapılmakta  olup </a:t>
            </a:r>
            <a:r>
              <a:rPr lang="tr-TR" sz="1800" dirty="0" smtClean="0">
                <a:solidFill>
                  <a:schemeClr val="accent5">
                    <a:lumMod val="40000"/>
                    <a:lumOff val="60000"/>
                  </a:schemeClr>
                </a:solidFill>
              </a:rPr>
              <a:t>misafirlerimizin de bu etkinliğe katılmaları için davette bulunuruz.</a:t>
            </a:r>
            <a:endParaRPr lang="tr-TR" sz="1800" dirty="0">
              <a:solidFill>
                <a:schemeClr val="accent5">
                  <a:lumMod val="40000"/>
                  <a:lumOff val="60000"/>
                </a:schemeClr>
              </a:solidFill>
            </a:endParaRPr>
          </a:p>
        </p:txBody>
      </p:sp>
      <p:cxnSp>
        <p:nvCxnSpPr>
          <p:cNvPr id="10" name="Düz Bağlayıcı 9"/>
          <p:cNvCxnSpPr/>
          <p:nvPr/>
        </p:nvCxnSpPr>
        <p:spPr>
          <a:xfrm>
            <a:off x="6372200" y="1059582"/>
            <a:ext cx="27718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V="1">
            <a:off x="3635896" y="0"/>
            <a:ext cx="0" cy="5132595"/>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00" y="85333"/>
            <a:ext cx="2353496" cy="2738646"/>
          </a:xfrm>
          <a:prstGeom prst="rect">
            <a:avLst/>
          </a:prstGeom>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3496" y="2735386"/>
            <a:ext cx="2608952" cy="2408114"/>
          </a:xfrm>
          <a:prstGeom prst="rect">
            <a:avLst/>
          </a:prstGeom>
        </p:spPr>
      </p:pic>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3495" y="-10415"/>
            <a:ext cx="2608953" cy="2745801"/>
          </a:xfrm>
          <a:prstGeom prst="rect">
            <a:avLst/>
          </a:prstGeom>
        </p:spPr>
      </p:pic>
      <p:pic>
        <p:nvPicPr>
          <p:cNvPr id="11" name="Resim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0000" y="2689921"/>
            <a:ext cx="2353495" cy="2442674"/>
          </a:xfrm>
          <a:prstGeom prst="rect">
            <a:avLst/>
          </a:prstGeom>
        </p:spPr>
      </p:pic>
    </p:spTree>
    <p:extLst>
      <p:ext uri="{BB962C8B-B14F-4D97-AF65-F5344CB8AC3E}">
        <p14:creationId xmlns:p14="http://schemas.microsoft.com/office/powerpoint/2010/main" val="4014969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Resim 21"/>
          <p:cNvPicPr>
            <a:picLocks noChangeAspect="1"/>
          </p:cNvPicPr>
          <p:nvPr/>
        </p:nvPicPr>
        <p:blipFill rotWithShape="1">
          <a:blip r:embed="rId2" cstate="print">
            <a:extLst>
              <a:ext uri="{28A0092B-C50C-407E-A947-70E740481C1C}">
                <a14:useLocalDpi xmlns:a14="http://schemas.microsoft.com/office/drawing/2010/main" val="0"/>
              </a:ext>
            </a:extLst>
          </a:blip>
          <a:srcRect t="-1" b="982"/>
          <a:stretch/>
        </p:blipFill>
        <p:spPr>
          <a:xfrm>
            <a:off x="1350001" y="0"/>
            <a:ext cx="7791732" cy="5143500"/>
          </a:xfrm>
          <a:prstGeom prst="rect">
            <a:avLst/>
          </a:prstGeom>
        </p:spPr>
      </p:pic>
      <p:sp>
        <p:nvSpPr>
          <p:cNvPr id="2" name="Başlık 1"/>
          <p:cNvSpPr>
            <a:spLocks noGrp="1"/>
          </p:cNvSpPr>
          <p:nvPr>
            <p:ph type="title"/>
          </p:nvPr>
        </p:nvSpPr>
        <p:spPr>
          <a:xfrm>
            <a:off x="6156176" y="0"/>
            <a:ext cx="2160240" cy="5143500"/>
          </a:xfrm>
          <a:solidFill>
            <a:srgbClr val="257540">
              <a:alpha val="98039"/>
            </a:srgbClr>
          </a:solidFill>
        </p:spPr>
        <p:txBody>
          <a:bodyPr vert="horz" anchor="ctr">
            <a:normAutofit/>
          </a:bodyPr>
          <a:lstStyle/>
          <a:p>
            <a:pPr algn="ctr">
              <a:spcBef>
                <a:spcPct val="20000"/>
              </a:spcBef>
              <a:buClr>
                <a:schemeClr val="accent5">
                  <a:lumMod val="75000"/>
                </a:schemeClr>
              </a:buClr>
              <a:buSzPct val="95000"/>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Çocuklar  ve Özel </a:t>
            </a:r>
            <a:r>
              <a:rPr lang="tr-TR" sz="1800" b="1" dirty="0" err="1">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Gereksinimli</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a typeface="+mn-ea"/>
                <a:cs typeface="+mn-cs"/>
              </a:rPr>
              <a:t> Bireyler</a:t>
            </a:r>
          </a:p>
        </p:txBody>
      </p:sp>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7435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00" y="0"/>
            <a:ext cx="7794000" cy="5143500"/>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29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8" name="İçerik Yer Tutucusu 2"/>
          <p:cNvSpPr>
            <a:spLocks noGrp="1"/>
          </p:cNvSpPr>
          <p:nvPr>
            <p:ph idx="1"/>
          </p:nvPr>
        </p:nvSpPr>
        <p:spPr>
          <a:xfrm>
            <a:off x="5993800" y="0"/>
            <a:ext cx="2664296" cy="5143500"/>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Çocuklar  ve Özel </a:t>
            </a:r>
            <a:r>
              <a:rPr lang="tr-TR" sz="1800" b="1" dirty="0" err="1">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Gereksinimli</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a:t>
            </a: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Bireyler;</a:t>
            </a:r>
          </a:p>
          <a:p>
            <a:pPr marL="0" indent="0" algn="ctr">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Çocuklarımızın </a:t>
            </a:r>
            <a:r>
              <a:rPr lang="tr-TR" sz="1800" dirty="0">
                <a:solidFill>
                  <a:schemeClr val="accent5">
                    <a:lumMod val="40000"/>
                    <a:lumOff val="60000"/>
                  </a:schemeClr>
                </a:solidFill>
              </a:rPr>
              <a:t>güvenle vakit geçirip eğlenebileceği mini kulüp etkinlikleri </a:t>
            </a:r>
            <a:r>
              <a:rPr lang="tr-TR" sz="1800" dirty="0" smtClean="0">
                <a:solidFill>
                  <a:schemeClr val="accent5">
                    <a:lumMod val="40000"/>
                    <a:lumOff val="60000"/>
                  </a:schemeClr>
                </a:solidFill>
              </a:rPr>
              <a:t>gerçekleştirilmektedir.</a:t>
            </a:r>
            <a:endParaRPr lang="tr-TR" sz="1800" dirty="0">
              <a:solidFill>
                <a:schemeClr val="accent5">
                  <a:lumMod val="40000"/>
                  <a:lumOff val="60000"/>
                </a:schemeClr>
              </a:solidFill>
            </a:endParaRPr>
          </a:p>
        </p:txBody>
      </p:sp>
      <p:cxnSp>
        <p:nvCxnSpPr>
          <p:cNvPr id="12" name="Düz Bağlayıcı 11"/>
          <p:cNvCxnSpPr/>
          <p:nvPr/>
        </p:nvCxnSpPr>
        <p:spPr>
          <a:xfrm>
            <a:off x="6012160" y="2178984"/>
            <a:ext cx="2645936"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2487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5509" y="1092888"/>
            <a:ext cx="3037630" cy="4050173"/>
          </a:xfrm>
          <a:prstGeom prst="rect">
            <a:avLst/>
          </a:prstGeom>
        </p:spPr>
      </p:pic>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a:spLocks noGrp="1"/>
          </p:cNvSpPr>
          <p:nvPr>
            <p:ph idx="1"/>
          </p:nvPr>
        </p:nvSpPr>
        <p:spPr>
          <a:xfrm>
            <a:off x="1350000" y="-16279"/>
            <a:ext cx="7794000" cy="2011965"/>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Çocuklar  ve Özel </a:t>
            </a:r>
            <a:r>
              <a:rPr lang="tr-TR" sz="2000" b="1" dirty="0" err="1">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Gereksinimli</a:t>
            </a: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 Bireyler;</a:t>
            </a:r>
          </a:p>
          <a:p>
            <a:pPr marL="0" indent="0">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2000" dirty="0" smtClean="0">
                <a:solidFill>
                  <a:schemeClr val="accent5">
                    <a:lumMod val="40000"/>
                    <a:lumOff val="60000"/>
                  </a:schemeClr>
                </a:solidFill>
              </a:rPr>
              <a:t>Tesisimizde özel </a:t>
            </a:r>
            <a:r>
              <a:rPr lang="tr-TR" sz="2000" dirty="0" err="1">
                <a:solidFill>
                  <a:schemeClr val="accent5">
                    <a:lumMod val="40000"/>
                    <a:lumOff val="60000"/>
                  </a:schemeClr>
                </a:solidFill>
              </a:rPr>
              <a:t>gereksinimli</a:t>
            </a:r>
            <a:r>
              <a:rPr lang="tr-TR" sz="2000" dirty="0">
                <a:solidFill>
                  <a:schemeClr val="accent5">
                    <a:lumMod val="40000"/>
                    <a:lumOff val="60000"/>
                  </a:schemeClr>
                </a:solidFill>
              </a:rPr>
              <a:t> </a:t>
            </a:r>
            <a:r>
              <a:rPr lang="tr-TR" sz="2000" dirty="0" smtClean="0">
                <a:solidFill>
                  <a:schemeClr val="accent5">
                    <a:lumMod val="40000"/>
                    <a:lumOff val="60000"/>
                  </a:schemeClr>
                </a:solidFill>
              </a:rPr>
              <a:t>misafirlerimiz için 4 adet oda bulunmaktadır, genel </a:t>
            </a:r>
            <a:r>
              <a:rPr lang="tr-TR" sz="2000" dirty="0">
                <a:solidFill>
                  <a:schemeClr val="accent5">
                    <a:lumMod val="40000"/>
                    <a:lumOff val="60000"/>
                  </a:schemeClr>
                </a:solidFill>
              </a:rPr>
              <a:t>alan engelli </a:t>
            </a:r>
            <a:r>
              <a:rPr lang="tr-TR" sz="2000" dirty="0" err="1" smtClean="0">
                <a:solidFill>
                  <a:schemeClr val="accent5">
                    <a:lumMod val="40000"/>
                    <a:lumOff val="60000"/>
                  </a:schemeClr>
                </a:solidFill>
              </a:rPr>
              <a:t>WC’leri</a:t>
            </a:r>
            <a:r>
              <a:rPr lang="tr-TR" sz="2000" dirty="0" smtClean="0">
                <a:solidFill>
                  <a:schemeClr val="accent5">
                    <a:lumMod val="40000"/>
                    <a:lumOff val="60000"/>
                  </a:schemeClr>
                </a:solidFill>
              </a:rPr>
              <a:t> ve </a:t>
            </a:r>
            <a:r>
              <a:rPr lang="tr-TR" sz="2000" dirty="0">
                <a:solidFill>
                  <a:schemeClr val="accent5">
                    <a:lumMod val="40000"/>
                    <a:lumOff val="60000"/>
                  </a:schemeClr>
                </a:solidFill>
              </a:rPr>
              <a:t>tesis girişimizden sahile kadar </a:t>
            </a:r>
            <a:r>
              <a:rPr lang="tr-TR" sz="2000" dirty="0" smtClean="0">
                <a:solidFill>
                  <a:schemeClr val="accent5">
                    <a:lumMod val="40000"/>
                    <a:lumOff val="60000"/>
                  </a:schemeClr>
                </a:solidFill>
              </a:rPr>
              <a:t>erişebilecekleri </a:t>
            </a:r>
            <a:r>
              <a:rPr lang="tr-TR" sz="2000" dirty="0">
                <a:solidFill>
                  <a:schemeClr val="accent5">
                    <a:lumMod val="40000"/>
                    <a:lumOff val="60000"/>
                  </a:schemeClr>
                </a:solidFill>
              </a:rPr>
              <a:t>rampalar, asansörümüz, havuz asansörü ve şezlongumuz mevcuttur.</a:t>
            </a:r>
          </a:p>
        </p:txBody>
      </p:sp>
      <p:cxnSp>
        <p:nvCxnSpPr>
          <p:cNvPr id="8" name="Düz Bağlayıcı 7"/>
          <p:cNvCxnSpPr/>
          <p:nvPr/>
        </p:nvCxnSpPr>
        <p:spPr>
          <a:xfrm>
            <a:off x="1350000" y="627534"/>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3139" y="1995685"/>
            <a:ext cx="2360861" cy="3147814"/>
          </a:xfrm>
          <a:prstGeom prst="rect">
            <a:avLst/>
          </a:prstGeom>
        </p:spPr>
      </p:pic>
      <p:pic>
        <p:nvPicPr>
          <p:cNvPr id="5" name="Resi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9357" y="1995686"/>
            <a:ext cx="2360860" cy="3147813"/>
          </a:xfrm>
          <a:prstGeom prst="rect">
            <a:avLst/>
          </a:prstGeom>
        </p:spPr>
      </p:pic>
      <p:cxnSp>
        <p:nvCxnSpPr>
          <p:cNvPr id="11" name="Düz Bağlayıcı 10"/>
          <p:cNvCxnSpPr/>
          <p:nvPr/>
        </p:nvCxnSpPr>
        <p:spPr>
          <a:xfrm flipV="1">
            <a:off x="3730388" y="1995684"/>
            <a:ext cx="0" cy="313691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flipV="1">
            <a:off x="6783139" y="1995683"/>
            <a:ext cx="0" cy="313691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331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a:spLocks noGrp="1"/>
          </p:cNvSpPr>
          <p:nvPr>
            <p:ph idx="1"/>
          </p:nvPr>
        </p:nvSpPr>
        <p:spPr>
          <a:xfrm>
            <a:off x="1350000" y="-16279"/>
            <a:ext cx="7794000" cy="2011965"/>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Çalışanlarımıza verdiğimiz değer;</a:t>
            </a: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2000" dirty="0" smtClean="0">
                <a:solidFill>
                  <a:schemeClr val="accent5">
                    <a:lumMod val="40000"/>
                    <a:lumOff val="60000"/>
                  </a:schemeClr>
                </a:solidFill>
              </a:rPr>
              <a:t>Tesisimizde çalışanlarımızı motive etmek adına her ay doğum günü olan kişilerin doğum günü kutlaması gerçekleştirilmektedir. Aynı zamanda o ay performansa göre ayın personeli seçilerek ödüllendirilme yapılmaktadır. </a:t>
            </a:r>
            <a:endParaRPr lang="tr-TR" sz="2000" dirty="0">
              <a:solidFill>
                <a:schemeClr val="accent5">
                  <a:lumMod val="40000"/>
                  <a:lumOff val="60000"/>
                </a:schemeClr>
              </a:solidFill>
            </a:endParaRPr>
          </a:p>
        </p:txBody>
      </p:sp>
      <p:cxnSp>
        <p:nvCxnSpPr>
          <p:cNvPr id="8" name="Düz Bağlayıcı 7"/>
          <p:cNvCxnSpPr/>
          <p:nvPr/>
        </p:nvCxnSpPr>
        <p:spPr>
          <a:xfrm>
            <a:off x="1350000" y="627534"/>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flipV="1">
            <a:off x="3730388" y="1995684"/>
            <a:ext cx="0" cy="313691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flipV="1">
            <a:off x="6783139" y="1995683"/>
            <a:ext cx="0" cy="313691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rotWithShape="1">
          <a:blip r:embed="rId3">
            <a:extLst>
              <a:ext uri="{28A0092B-C50C-407E-A947-70E740481C1C}">
                <a14:useLocalDpi xmlns:a14="http://schemas.microsoft.com/office/drawing/2010/main" val="0"/>
              </a:ext>
            </a:extLst>
          </a:blip>
          <a:srcRect l="4247" t="5570" r="3695" b="3627"/>
          <a:stretch/>
        </p:blipFill>
        <p:spPr>
          <a:xfrm>
            <a:off x="3730389" y="1995683"/>
            <a:ext cx="3052750" cy="3136910"/>
          </a:xfrm>
          <a:prstGeom prst="rect">
            <a:avLst/>
          </a:prstGeom>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3138" y="1995684"/>
            <a:ext cx="2360861" cy="3136910"/>
          </a:xfrm>
          <a:prstGeom prst="rect">
            <a:avLst/>
          </a:prstGeom>
        </p:spPr>
      </p:pic>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0002" y="1995683"/>
            <a:ext cx="2380387" cy="3136910"/>
          </a:xfrm>
          <a:prstGeom prst="rect">
            <a:avLst/>
          </a:prstGeom>
        </p:spPr>
      </p:pic>
    </p:spTree>
    <p:extLst>
      <p:ext uri="{BB962C8B-B14F-4D97-AF65-F5344CB8AC3E}">
        <p14:creationId xmlns:p14="http://schemas.microsoft.com/office/powerpoint/2010/main" val="5318594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16280"/>
            <a:ext cx="1350000" cy="5159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9"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32</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a:spLocks noGrp="1"/>
          </p:cNvSpPr>
          <p:nvPr>
            <p:ph idx="1"/>
          </p:nvPr>
        </p:nvSpPr>
        <p:spPr>
          <a:xfrm>
            <a:off x="5207625" y="-16279"/>
            <a:ext cx="3936375" cy="5143499"/>
          </a:xfrm>
          <a:prstGeom prst="rect">
            <a:avLst/>
          </a:prstGeom>
          <a:solidFill>
            <a:srgbClr val="257540">
              <a:alpha val="96863"/>
            </a:srgbClr>
          </a:solidFill>
        </p:spPr>
        <p:txBody>
          <a:bodyPr anchor="ctr">
            <a:noAutofit/>
          </a:bodyPr>
          <a:lstStyle/>
          <a:p>
            <a:pPr marL="0" indent="0" algn="ctr">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Bölge halkına sağlanan fayda;</a:t>
            </a: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1000" dirty="0" smtClean="0">
              <a:solidFill>
                <a:schemeClr val="accent5">
                  <a:lumMod val="40000"/>
                  <a:lumOff val="60000"/>
                </a:schemeClr>
              </a:solidFill>
            </a:endParaRPr>
          </a:p>
          <a:p>
            <a:pPr>
              <a:buClr>
                <a:schemeClr val="accent5">
                  <a:lumMod val="75000"/>
                </a:schemeClr>
              </a:buClr>
            </a:pPr>
            <a:r>
              <a:rPr lang="tr-TR" sz="2000" dirty="0" smtClean="0">
                <a:solidFill>
                  <a:schemeClr val="accent5">
                    <a:lumMod val="40000"/>
                    <a:lumOff val="60000"/>
                  </a:schemeClr>
                </a:solidFill>
              </a:rPr>
              <a:t>Tesisimiz bölge halkına fayda sağlamak adına Kızılağaç Ünal Akpınar Ortaokulunda  eğitime destek vermektedir.</a:t>
            </a:r>
            <a:endParaRPr lang="tr-TR" sz="2000" dirty="0">
              <a:solidFill>
                <a:schemeClr val="accent5">
                  <a:lumMod val="40000"/>
                  <a:lumOff val="60000"/>
                </a:schemeClr>
              </a:solidFill>
            </a:endParaRPr>
          </a:p>
        </p:txBody>
      </p:sp>
      <p:cxnSp>
        <p:nvCxnSpPr>
          <p:cNvPr id="8" name="Düz Bağlayıcı 7"/>
          <p:cNvCxnSpPr/>
          <p:nvPr/>
        </p:nvCxnSpPr>
        <p:spPr>
          <a:xfrm>
            <a:off x="1350000" y="723441"/>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flipV="1">
            <a:off x="3730388" y="1995684"/>
            <a:ext cx="0" cy="3136911"/>
          </a:xfrm>
          <a:prstGeom prst="line">
            <a:avLst/>
          </a:prstGeom>
          <a:ln w="38100">
            <a:solidFill>
              <a:srgbClr val="C8FEFD"/>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00" y="-16280"/>
            <a:ext cx="3857625" cy="5159780"/>
          </a:xfrm>
          <a:prstGeom prst="rect">
            <a:avLst/>
          </a:prstGeom>
        </p:spPr>
      </p:pic>
    </p:spTree>
    <p:extLst>
      <p:ext uri="{BB962C8B-B14F-4D97-AF65-F5344CB8AC3E}">
        <p14:creationId xmlns:p14="http://schemas.microsoft.com/office/powerpoint/2010/main" val="36590621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001" y="0"/>
            <a:ext cx="7794000" cy="5143500"/>
          </a:xfrm>
          <a:prstGeom prst="rect">
            <a:avLst/>
          </a:prstGeom>
        </p:spPr>
      </p:pic>
      <p:sp>
        <p:nvSpPr>
          <p:cNvPr id="6" name="Dikdörtgen 5"/>
          <p:cNvSpPr/>
          <p:nvPr/>
        </p:nvSpPr>
        <p:spPr>
          <a:xfrm>
            <a:off x="0" y="-20250"/>
            <a:ext cx="1350000" cy="5163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1" name="İçerik Yer Tutucusu 2"/>
          <p:cNvSpPr>
            <a:spLocks noGrp="1"/>
          </p:cNvSpPr>
          <p:nvPr>
            <p:ph idx="1"/>
          </p:nvPr>
        </p:nvSpPr>
        <p:spPr>
          <a:xfrm>
            <a:off x="1350001" y="4175599"/>
            <a:ext cx="7794000" cy="972000"/>
          </a:xfrm>
          <a:solidFill>
            <a:srgbClr val="257540">
              <a:alpha val="98039"/>
            </a:srgbClr>
          </a:solidFill>
        </p:spPr>
        <p:txBody>
          <a:bodyPr anchor="ctr">
            <a:normAutofit/>
          </a:bodyPr>
          <a:lstStyle/>
          <a:p>
            <a:pPr marL="0" indent="0" algn="ctr">
              <a:buClr>
                <a:schemeClr val="accent5">
                  <a:lumMod val="75000"/>
                </a:schemeClr>
              </a:buClr>
              <a:buNone/>
            </a:pPr>
            <a:r>
              <a:rPr lang="tr-TR" sz="2200" dirty="0" smtClean="0">
                <a:solidFill>
                  <a:schemeClr val="accent5">
                    <a:lumMod val="40000"/>
                    <a:lumOff val="60000"/>
                  </a:schemeClr>
                </a:solidFill>
              </a:rPr>
              <a:t>SÜRDÜRÜLEBİLİRLİK RAPORU</a:t>
            </a:r>
          </a:p>
        </p:txBody>
      </p:sp>
    </p:spTree>
    <p:extLst>
      <p:ext uri="{BB962C8B-B14F-4D97-AF65-F5344CB8AC3E}">
        <p14:creationId xmlns:p14="http://schemas.microsoft.com/office/powerpoint/2010/main" val="6119072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3">
            <a:extLst>
              <a:ext uri="{28A0092B-C50C-407E-A947-70E740481C1C}">
                <a14:useLocalDpi xmlns:a14="http://schemas.microsoft.com/office/drawing/2010/main" val="0"/>
              </a:ext>
            </a:extLst>
          </a:blip>
          <a:srcRect r="28279"/>
          <a:stretch/>
        </p:blipFill>
        <p:spPr>
          <a:xfrm>
            <a:off x="0" y="2036561"/>
            <a:ext cx="3961447" cy="3106939"/>
          </a:xfrm>
          <a:prstGeom prst="rect">
            <a:avLst/>
          </a:prstGeom>
        </p:spPr>
      </p:pic>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350001" y="0"/>
            <a:ext cx="7794000" cy="221171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Elektrik</a:t>
            </a:r>
            <a:endPar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tr-TR" sz="1800" dirty="0">
                <a:solidFill>
                  <a:schemeClr val="accent5">
                    <a:lumMod val="40000"/>
                    <a:lumOff val="60000"/>
                  </a:schemeClr>
                </a:solidFill>
              </a:rPr>
              <a:t>Elektrik enerjisi kişi başı tüketimi 2023 yılında </a:t>
            </a:r>
            <a:r>
              <a:rPr lang="tr-TR" sz="1800" dirty="0" smtClean="0">
                <a:solidFill>
                  <a:schemeClr val="accent5">
                    <a:lumMod val="40000"/>
                    <a:lumOff val="60000"/>
                  </a:schemeClr>
                </a:solidFill>
              </a:rPr>
              <a:t>14,37 </a:t>
            </a:r>
            <a:r>
              <a:rPr lang="tr-TR" sz="1800" dirty="0">
                <a:solidFill>
                  <a:schemeClr val="accent5">
                    <a:lumMod val="40000"/>
                    <a:lumOff val="60000"/>
                  </a:schemeClr>
                </a:solidFill>
              </a:rPr>
              <a:t>KWH olarak hesaplanmıştır.</a:t>
            </a:r>
          </a:p>
          <a:p>
            <a:pPr>
              <a:buClr>
                <a:schemeClr val="accent5">
                  <a:lumMod val="75000"/>
                </a:schemeClr>
              </a:buClr>
            </a:pPr>
            <a:r>
              <a:rPr lang="tr-TR" sz="1800" dirty="0" smtClean="0">
                <a:solidFill>
                  <a:schemeClr val="accent5">
                    <a:lumMod val="40000"/>
                    <a:lumOff val="60000"/>
                  </a:schemeClr>
                </a:solidFill>
              </a:rPr>
              <a:t>Tüm odalarımızda klimalar yenilenerek VRF sistemine geçilmiştir ve havuz hacmi küçüldüğü için yeni sirkülasyon pompaları alınarak enerji tasarrufu sağlanmıştır. </a:t>
            </a:r>
            <a:endParaRPr lang="tr-TR" sz="2000" dirty="0">
              <a:solidFill>
                <a:schemeClr val="accent5">
                  <a:lumMod val="40000"/>
                  <a:lumOff val="60000"/>
                </a:schemeClr>
              </a:solidFill>
            </a:endParaRPr>
          </a:p>
        </p:txBody>
      </p:sp>
      <p:cxnSp>
        <p:nvCxnSpPr>
          <p:cNvPr id="15" name="Düz Bağlayıcı 14"/>
          <p:cNvCxnSpPr/>
          <p:nvPr/>
        </p:nvCxnSpPr>
        <p:spPr>
          <a:xfrm>
            <a:off x="1350000" y="363504"/>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Grafik 10"/>
          <p:cNvGraphicFramePr>
            <a:graphicFrameLocks/>
          </p:cNvGraphicFramePr>
          <p:nvPr>
            <p:extLst>
              <p:ext uri="{D42A27DB-BD31-4B8C-83A1-F6EECF244321}">
                <p14:modId xmlns:p14="http://schemas.microsoft.com/office/powerpoint/2010/main" val="258377106"/>
              </p:ext>
            </p:extLst>
          </p:nvPr>
        </p:nvGraphicFramePr>
        <p:xfrm>
          <a:off x="3852000" y="2213100"/>
          <a:ext cx="5292000" cy="2930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394958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20250"/>
            <a:ext cx="1350000" cy="5163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350000" y="0"/>
            <a:ext cx="7794000" cy="5143500"/>
          </a:xfrm>
          <a:prstGeom prst="rect">
            <a:avLst/>
          </a:prstGeom>
          <a:solidFill>
            <a:srgbClr val="257540">
              <a:alpha val="96863"/>
            </a:srgbClr>
          </a:solidFill>
        </p:spPr>
        <p:txBody>
          <a:bodyPr vert="horz" anchor="t">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lgn="ctr">
              <a:buClr>
                <a:schemeClr val="accent5">
                  <a:lumMod val="75000"/>
                </a:schemeClr>
              </a:buClr>
              <a:buNone/>
            </a:pPr>
            <a:endParaRPr lang="tr-TR" sz="1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lgn="ctr">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Elektrik </a:t>
            </a: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Tasarrufu Uygulamalarımız</a:t>
            </a:r>
            <a:r>
              <a:rPr lang="tr-TR" sz="2000" dirty="0" smtClean="0">
                <a:solidFill>
                  <a:schemeClr val="accent5">
                    <a:lumMod val="40000"/>
                    <a:lumOff val="60000"/>
                  </a:schemeClr>
                </a:solidFill>
              </a:rPr>
              <a:t>;</a:t>
            </a:r>
          </a:p>
          <a:p>
            <a:pPr algn="ctr">
              <a:buClr>
                <a:schemeClr val="accent5">
                  <a:lumMod val="75000"/>
                </a:schemeClr>
              </a:buClr>
            </a:pPr>
            <a:r>
              <a:rPr lang="tr-TR" sz="1800" dirty="0" smtClean="0">
                <a:solidFill>
                  <a:schemeClr val="accent5">
                    <a:lumMod val="40000"/>
                    <a:lumOff val="60000"/>
                  </a:schemeClr>
                </a:solidFill>
              </a:rPr>
              <a:t>Toplantı </a:t>
            </a:r>
            <a:r>
              <a:rPr lang="tr-TR" sz="1800" dirty="0">
                <a:solidFill>
                  <a:schemeClr val="accent5">
                    <a:lumMod val="40000"/>
                    <a:lumOff val="60000"/>
                  </a:schemeClr>
                </a:solidFill>
              </a:rPr>
              <a:t>salonu aydınlatması bölüm bölüm ayrılmış durumda ihtiyaç durumuna göre aydınlatma seviyesi arttırılıp </a:t>
            </a:r>
            <a:r>
              <a:rPr lang="tr-TR" sz="1800" dirty="0" smtClean="0">
                <a:solidFill>
                  <a:schemeClr val="accent5">
                    <a:lumMod val="40000"/>
                    <a:lumOff val="60000"/>
                  </a:schemeClr>
                </a:solidFill>
              </a:rPr>
              <a:t>azaltılmaktadır.</a:t>
            </a:r>
            <a:endParaRPr lang="tr-TR" sz="1800" dirty="0">
              <a:solidFill>
                <a:schemeClr val="accent5">
                  <a:lumMod val="40000"/>
                  <a:lumOff val="60000"/>
                </a:schemeClr>
              </a:solidFill>
            </a:endParaRPr>
          </a:p>
          <a:p>
            <a:pPr algn="ctr">
              <a:buClr>
                <a:schemeClr val="accent5">
                  <a:lumMod val="75000"/>
                </a:schemeClr>
              </a:buClr>
            </a:pPr>
            <a:r>
              <a:rPr lang="tr-TR" sz="1800" dirty="0">
                <a:solidFill>
                  <a:schemeClr val="accent5">
                    <a:lumMod val="40000"/>
                    <a:lumOff val="60000"/>
                  </a:schemeClr>
                </a:solidFill>
              </a:rPr>
              <a:t>Genel mekan tuvaletleri olduğu bölümde sensörlü lamba mevcut, dolayısıyla </a:t>
            </a:r>
            <a:r>
              <a:rPr lang="tr-TR" sz="1800" dirty="0" smtClean="0">
                <a:solidFill>
                  <a:schemeClr val="accent5">
                    <a:lumMod val="40000"/>
                    <a:lumOff val="60000"/>
                  </a:schemeClr>
                </a:solidFill>
              </a:rPr>
              <a:t>enerji </a:t>
            </a:r>
            <a:r>
              <a:rPr lang="tr-TR" sz="1800" dirty="0">
                <a:solidFill>
                  <a:schemeClr val="accent5">
                    <a:lumMod val="40000"/>
                    <a:lumOff val="60000"/>
                  </a:schemeClr>
                </a:solidFill>
              </a:rPr>
              <a:t>tasarrufu </a:t>
            </a:r>
            <a:r>
              <a:rPr lang="tr-TR" sz="1800" dirty="0" smtClean="0">
                <a:solidFill>
                  <a:schemeClr val="accent5">
                    <a:lumMod val="40000"/>
                    <a:lumOff val="60000"/>
                  </a:schemeClr>
                </a:solidFill>
              </a:rPr>
              <a:t>sağlanmaktadır.</a:t>
            </a:r>
            <a:endParaRPr lang="tr-TR" sz="1800" dirty="0">
              <a:solidFill>
                <a:schemeClr val="accent5">
                  <a:lumMod val="40000"/>
                  <a:lumOff val="60000"/>
                </a:schemeClr>
              </a:solidFill>
            </a:endParaRPr>
          </a:p>
          <a:p>
            <a:pPr algn="ctr">
              <a:buClr>
                <a:schemeClr val="accent5">
                  <a:lumMod val="75000"/>
                </a:schemeClr>
              </a:buClr>
            </a:pPr>
            <a:r>
              <a:rPr lang="tr-TR" sz="1800" dirty="0">
                <a:solidFill>
                  <a:schemeClr val="accent5">
                    <a:lumMod val="40000"/>
                    <a:lumOff val="60000"/>
                  </a:schemeClr>
                </a:solidFill>
              </a:rPr>
              <a:t>Odalarda kartlı sistem mevcut, kart takılı olsa bile herhangi bir pencere veya balkon kapısı açıldığında ısıtma/soğutma sistemi </a:t>
            </a:r>
            <a:r>
              <a:rPr lang="tr-TR" sz="1800" dirty="0" smtClean="0">
                <a:solidFill>
                  <a:schemeClr val="accent5">
                    <a:lumMod val="40000"/>
                    <a:lumOff val="60000"/>
                  </a:schemeClr>
                </a:solidFill>
              </a:rPr>
              <a:t>kapanmaktadır.</a:t>
            </a:r>
            <a:endParaRPr lang="tr-TR" sz="1800" dirty="0">
              <a:solidFill>
                <a:schemeClr val="accent5">
                  <a:lumMod val="40000"/>
                  <a:lumOff val="60000"/>
                </a:schemeClr>
              </a:solidFill>
            </a:endParaRPr>
          </a:p>
          <a:p>
            <a:pPr algn="ctr">
              <a:buClr>
                <a:schemeClr val="accent5">
                  <a:lumMod val="75000"/>
                </a:schemeClr>
              </a:buClr>
            </a:pPr>
            <a:r>
              <a:rPr lang="tr-TR" sz="1800" dirty="0">
                <a:solidFill>
                  <a:schemeClr val="accent5">
                    <a:lumMod val="40000"/>
                    <a:lumOff val="60000"/>
                  </a:schemeClr>
                </a:solidFill>
              </a:rPr>
              <a:t>Satın aldığımız ve alacağımız tüm cihazların A+ sınıf olmasına özen </a:t>
            </a:r>
            <a:r>
              <a:rPr lang="tr-TR" sz="1800" dirty="0" smtClean="0">
                <a:solidFill>
                  <a:schemeClr val="accent5">
                    <a:lumMod val="40000"/>
                    <a:lumOff val="60000"/>
                  </a:schemeClr>
                </a:solidFill>
              </a:rPr>
              <a:t>göstermekteyiz.</a:t>
            </a:r>
            <a:endParaRPr lang="tr-TR" sz="1800" dirty="0">
              <a:solidFill>
                <a:schemeClr val="accent5">
                  <a:lumMod val="40000"/>
                  <a:lumOff val="60000"/>
                </a:schemeClr>
              </a:solidFill>
            </a:endParaRPr>
          </a:p>
          <a:p>
            <a:pPr algn="ctr">
              <a:buClr>
                <a:schemeClr val="accent5">
                  <a:lumMod val="75000"/>
                </a:schemeClr>
              </a:buClr>
            </a:pPr>
            <a:r>
              <a:rPr lang="tr-TR" sz="1800" dirty="0" smtClean="0">
                <a:solidFill>
                  <a:schemeClr val="accent5">
                    <a:lumMod val="40000"/>
                    <a:lumOff val="60000"/>
                  </a:schemeClr>
                </a:solidFill>
              </a:rPr>
              <a:t>Genel alanlarımızda misafir memnuniyeti etkilemeyecek şekilde klimaların çalışma saatlerini düzenlenmekteyiz.</a:t>
            </a:r>
          </a:p>
          <a:p>
            <a:pPr algn="ctr">
              <a:buClr>
                <a:schemeClr val="accent5">
                  <a:lumMod val="75000"/>
                </a:schemeClr>
              </a:buClr>
            </a:pPr>
            <a:r>
              <a:rPr lang="tr-TR" sz="1800" dirty="0" smtClean="0">
                <a:solidFill>
                  <a:schemeClr val="accent5">
                    <a:lumMod val="40000"/>
                    <a:lumOff val="60000"/>
                  </a:schemeClr>
                </a:solidFill>
              </a:rPr>
              <a:t>Aydınlatma tercih edilirken «</a:t>
            </a:r>
            <a:r>
              <a:rPr lang="tr-TR" sz="1800" dirty="0" err="1" smtClean="0">
                <a:solidFill>
                  <a:schemeClr val="accent5">
                    <a:lumMod val="40000"/>
                    <a:lumOff val="60000"/>
                  </a:schemeClr>
                </a:solidFill>
              </a:rPr>
              <a:t>led</a:t>
            </a:r>
            <a:r>
              <a:rPr lang="tr-TR" sz="1800" dirty="0" smtClean="0">
                <a:solidFill>
                  <a:schemeClr val="accent5">
                    <a:lumMod val="40000"/>
                    <a:lumOff val="60000"/>
                  </a:schemeClr>
                </a:solidFill>
              </a:rPr>
              <a:t> aydınlatma» ürünlerine öncelik vermekteyiz.</a:t>
            </a:r>
          </a:p>
        </p:txBody>
      </p:sp>
      <p:cxnSp>
        <p:nvCxnSpPr>
          <p:cNvPr id="12" name="Düz Bağlayıcı 11"/>
          <p:cNvCxnSpPr/>
          <p:nvPr/>
        </p:nvCxnSpPr>
        <p:spPr>
          <a:xfrm>
            <a:off x="1350000" y="483518"/>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7419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Grafik 7"/>
          <p:cNvGraphicFramePr>
            <a:graphicFrameLocks/>
          </p:cNvGraphicFramePr>
          <p:nvPr>
            <p:extLst>
              <p:ext uri="{D42A27DB-BD31-4B8C-83A1-F6EECF244321}">
                <p14:modId xmlns:p14="http://schemas.microsoft.com/office/powerpoint/2010/main" val="2811556090"/>
              </p:ext>
            </p:extLst>
          </p:nvPr>
        </p:nvGraphicFramePr>
        <p:xfrm>
          <a:off x="1350000" y="0"/>
          <a:ext cx="7793998" cy="3002400"/>
        </p:xfrm>
        <a:graphic>
          <a:graphicData uri="http://schemas.openxmlformats.org/drawingml/2006/chart">
            <c:chart xmlns:c="http://schemas.openxmlformats.org/drawingml/2006/chart" xmlns:r="http://schemas.openxmlformats.org/officeDocument/2006/relationships" r:id="rId3"/>
          </a:graphicData>
        </a:graphic>
      </p:graphicFrame>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350000" y="3003798"/>
            <a:ext cx="7794000" cy="2139702"/>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LNG</a:t>
            </a:r>
          </a:p>
          <a:p>
            <a:pPr>
              <a:buClr>
                <a:schemeClr val="accent5">
                  <a:lumMod val="75000"/>
                </a:schemeClr>
              </a:buClr>
            </a:pPr>
            <a:r>
              <a:rPr lang="tr-TR" sz="1800" dirty="0" smtClean="0">
                <a:solidFill>
                  <a:schemeClr val="accent5">
                    <a:lumMod val="40000"/>
                    <a:lumOff val="60000"/>
                  </a:schemeClr>
                </a:solidFill>
              </a:rPr>
              <a:t>2023 yılında 2022 yılına göre, </a:t>
            </a:r>
            <a:r>
              <a:rPr lang="tr-TR" sz="1800" dirty="0">
                <a:solidFill>
                  <a:schemeClr val="accent5">
                    <a:lumMod val="40000"/>
                    <a:lumOff val="60000"/>
                  </a:schemeClr>
                </a:solidFill>
              </a:rPr>
              <a:t>kişi başı </a:t>
            </a:r>
            <a:r>
              <a:rPr lang="tr-TR" sz="1800" dirty="0" smtClean="0">
                <a:solidFill>
                  <a:schemeClr val="accent5">
                    <a:lumMod val="40000"/>
                    <a:lumOff val="60000"/>
                  </a:schemeClr>
                </a:solidFill>
              </a:rPr>
              <a:t>LNG tüketiminde 0,10 KG tasarruf edilmiştir.</a:t>
            </a:r>
          </a:p>
          <a:p>
            <a:pPr>
              <a:buClr>
                <a:schemeClr val="accent5">
                  <a:lumMod val="75000"/>
                </a:schemeClr>
              </a:buClr>
            </a:pPr>
            <a:r>
              <a:rPr lang="tr-TR" sz="1800" dirty="0" smtClean="0">
                <a:solidFill>
                  <a:schemeClr val="accent5">
                    <a:lumMod val="40000"/>
                    <a:lumOff val="60000"/>
                  </a:schemeClr>
                </a:solidFill>
              </a:rPr>
              <a:t>Tesisimizde yenilenebilir enerji kaynağı olarak güneş enerjisinden faydalanılmaktadır. Bu sayede sıcak suların ön ısıtmasını yapmakta ve LNG tüketiminden </a:t>
            </a:r>
            <a:r>
              <a:rPr lang="tr-TR" sz="1800" b="1" dirty="0" smtClean="0">
                <a:solidFill>
                  <a:schemeClr val="bg1"/>
                </a:solidFill>
              </a:rPr>
              <a:t> %23,80  </a:t>
            </a:r>
            <a:r>
              <a:rPr lang="tr-TR" sz="1800" dirty="0" smtClean="0">
                <a:solidFill>
                  <a:schemeClr val="accent5">
                    <a:lumMod val="40000"/>
                    <a:lumOff val="60000"/>
                  </a:schemeClr>
                </a:solidFill>
              </a:rPr>
              <a:t>tasarruf etmekteyiz.</a:t>
            </a:r>
          </a:p>
        </p:txBody>
      </p:sp>
      <p:cxnSp>
        <p:nvCxnSpPr>
          <p:cNvPr id="15" name="Düz Bağlayıcı 14"/>
          <p:cNvCxnSpPr/>
          <p:nvPr/>
        </p:nvCxnSpPr>
        <p:spPr>
          <a:xfrm>
            <a:off x="1285551" y="3363838"/>
            <a:ext cx="7858447"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6025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graphicFrame>
        <p:nvGraphicFramePr>
          <p:cNvPr id="9" name="Grafik 8"/>
          <p:cNvGraphicFramePr>
            <a:graphicFrameLocks/>
          </p:cNvGraphicFramePr>
          <p:nvPr>
            <p:extLst>
              <p:ext uri="{D42A27DB-BD31-4B8C-83A1-F6EECF244321}">
                <p14:modId xmlns:p14="http://schemas.microsoft.com/office/powerpoint/2010/main" val="3525292265"/>
              </p:ext>
            </p:extLst>
          </p:nvPr>
        </p:nvGraphicFramePr>
        <p:xfrm>
          <a:off x="2759497" y="205919"/>
          <a:ext cx="4975200" cy="2952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İçerik Yer Tutucusu 2"/>
          <p:cNvSpPr txBox="1">
            <a:spLocks/>
          </p:cNvSpPr>
          <p:nvPr/>
        </p:nvSpPr>
        <p:spPr>
          <a:xfrm>
            <a:off x="1350000" y="3363838"/>
            <a:ext cx="7794000" cy="1779662"/>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Motorin</a:t>
            </a:r>
          </a:p>
          <a:p>
            <a:pPr>
              <a:buClr>
                <a:schemeClr val="accent5">
                  <a:lumMod val="75000"/>
                </a:schemeClr>
              </a:buClr>
            </a:pPr>
            <a:r>
              <a:rPr lang="tr-TR" sz="1800" dirty="0" smtClean="0">
                <a:solidFill>
                  <a:schemeClr val="accent5">
                    <a:lumMod val="40000"/>
                    <a:lumOff val="60000"/>
                  </a:schemeClr>
                </a:solidFill>
              </a:rPr>
              <a:t>2023 yılında kişi </a:t>
            </a:r>
            <a:r>
              <a:rPr lang="tr-TR" sz="1800" dirty="0">
                <a:solidFill>
                  <a:schemeClr val="accent5">
                    <a:lumMod val="40000"/>
                    <a:lumOff val="60000"/>
                  </a:schemeClr>
                </a:solidFill>
              </a:rPr>
              <a:t>başı </a:t>
            </a:r>
            <a:r>
              <a:rPr lang="tr-TR" sz="1800" dirty="0" smtClean="0">
                <a:solidFill>
                  <a:schemeClr val="accent5">
                    <a:lumMod val="40000"/>
                    <a:lumOff val="60000"/>
                  </a:schemeClr>
                </a:solidFill>
              </a:rPr>
              <a:t>motorin tüketim miktarı 0,05 L olarak tespit edilmiştir.</a:t>
            </a:r>
          </a:p>
        </p:txBody>
      </p:sp>
      <p:cxnSp>
        <p:nvCxnSpPr>
          <p:cNvPr id="15" name="Düz Bağlayıcı 14"/>
          <p:cNvCxnSpPr/>
          <p:nvPr/>
        </p:nvCxnSpPr>
        <p:spPr>
          <a:xfrm>
            <a:off x="1317776" y="3960947"/>
            <a:ext cx="7858447"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9856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350000" y="0"/>
            <a:ext cx="7858447" cy="1203598"/>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 Risk Haritamız</a:t>
            </a:r>
            <a:endPar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cxnSp>
        <p:nvCxnSpPr>
          <p:cNvPr id="15" name="Düz Bağlayıcı 14"/>
          <p:cNvCxnSpPr/>
          <p:nvPr/>
        </p:nvCxnSpPr>
        <p:spPr>
          <a:xfrm>
            <a:off x="1350000" y="610493"/>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6182" y="1512232"/>
            <a:ext cx="7521636" cy="3024336"/>
          </a:xfrm>
          <a:prstGeom prst="rect">
            <a:avLst/>
          </a:prstGeom>
        </p:spPr>
      </p:pic>
    </p:spTree>
    <p:extLst>
      <p:ext uri="{BB962C8B-B14F-4D97-AF65-F5344CB8AC3E}">
        <p14:creationId xmlns:p14="http://schemas.microsoft.com/office/powerpoint/2010/main" val="31497354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39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285553" y="0"/>
            <a:ext cx="7858447"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buClr>
                <a:schemeClr val="accent5">
                  <a:lumMod val="75000"/>
                </a:schemeClr>
              </a:buClr>
              <a:buNone/>
            </a:pPr>
            <a:endParaRPr lang="tr-TR" sz="1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 Risk Haritamız</a:t>
            </a:r>
          </a:p>
          <a:p>
            <a:pPr marL="0" indent="0">
              <a:buClr>
                <a:schemeClr val="accent5">
                  <a:lumMod val="75000"/>
                </a:schemeClr>
              </a:buClr>
              <a:buNone/>
            </a:pPr>
            <a:endPar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lgn="ctr">
              <a:buClr>
                <a:schemeClr val="accent5">
                  <a:lumMod val="75000"/>
                </a:schemeClr>
              </a:buClr>
            </a:pPr>
            <a:r>
              <a:rPr lang="tr-TR" sz="1800" dirty="0" smtClean="0">
                <a:solidFill>
                  <a:schemeClr val="accent5">
                    <a:lumMod val="40000"/>
                    <a:lumOff val="60000"/>
                  </a:schemeClr>
                </a:solidFill>
              </a:rPr>
              <a:t>Doğal </a:t>
            </a:r>
            <a:r>
              <a:rPr lang="tr-TR" sz="1800" dirty="0">
                <a:solidFill>
                  <a:schemeClr val="accent5">
                    <a:lumMod val="40000"/>
                    <a:lumOff val="60000"/>
                  </a:schemeClr>
                </a:solidFill>
              </a:rPr>
              <a:t>Hayatı Koruma Vakfı yaptığı açıklamaya göre Antalya’nın küreselde su riski yüksek kentler listesinde bulunduğuna dikkat çekmişti, dolayısıyla su kaynaklarının yönetiminde bir yandan faaliyetlerimizi gerçekleştirirken bir yandan doğayı göz ardı eden yaklaşımlar ve sürdürülebilir olmayan uygulamalar karşısında durmalı ve üzerimize düşeni yapmalıyız. </a:t>
            </a:r>
            <a:r>
              <a:rPr lang="tr-TR" sz="1800" dirty="0" smtClean="0">
                <a:solidFill>
                  <a:schemeClr val="accent5">
                    <a:lumMod val="40000"/>
                    <a:lumOff val="60000"/>
                  </a:schemeClr>
                </a:solidFill>
              </a:rPr>
              <a:t>Dolayısıyla, personellerimize </a:t>
            </a:r>
            <a:r>
              <a:rPr lang="tr-TR" sz="1800" dirty="0">
                <a:solidFill>
                  <a:schemeClr val="accent5">
                    <a:lumMod val="40000"/>
                    <a:lumOff val="60000"/>
                  </a:schemeClr>
                </a:solidFill>
              </a:rPr>
              <a:t>gerekli eğitimleri, misafirlerimize gerekli bilgilendirmeleri yaparak bilinçlendirmek ve katkı sağlamak durumundayız, </a:t>
            </a:r>
            <a:r>
              <a:rPr lang="tr-TR" sz="1800" dirty="0" smtClean="0">
                <a:solidFill>
                  <a:schemeClr val="accent5">
                    <a:lumMod val="40000"/>
                    <a:lumOff val="60000"/>
                  </a:schemeClr>
                </a:solidFill>
              </a:rPr>
              <a:t>özellikle </a:t>
            </a:r>
            <a:r>
              <a:rPr lang="tr-TR" sz="1800" dirty="0">
                <a:solidFill>
                  <a:schemeClr val="accent5">
                    <a:lumMod val="40000"/>
                    <a:lumOff val="60000"/>
                  </a:schemeClr>
                </a:solidFill>
              </a:rPr>
              <a:t>susuzlukla karşı karşıya olan ülkemizde doğal kaynaklarımızı koruyarak faaliyetlerimizi </a:t>
            </a:r>
            <a:r>
              <a:rPr lang="tr-TR" sz="1800" dirty="0" smtClean="0">
                <a:solidFill>
                  <a:schemeClr val="accent5">
                    <a:lumMod val="40000"/>
                    <a:lumOff val="60000"/>
                  </a:schemeClr>
                </a:solidFill>
              </a:rPr>
              <a:t>gerçekleştirmekteyiz.</a:t>
            </a:r>
            <a:endParaRPr lang="tr-TR" sz="1800" dirty="0">
              <a:solidFill>
                <a:schemeClr val="accent5">
                  <a:lumMod val="40000"/>
                  <a:lumOff val="60000"/>
                </a:schemeClr>
              </a:solidFill>
            </a:endParaRPr>
          </a:p>
        </p:txBody>
      </p:sp>
      <p:cxnSp>
        <p:nvCxnSpPr>
          <p:cNvPr id="15" name="Düz Bağlayıcı 14"/>
          <p:cNvCxnSpPr/>
          <p:nvPr/>
        </p:nvCxnSpPr>
        <p:spPr>
          <a:xfrm>
            <a:off x="1350000" y="1131590"/>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0801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Resim 8"/>
          <p:cNvPicPr>
            <a:picLocks noChangeAspect="1"/>
          </p:cNvPicPr>
          <p:nvPr/>
        </p:nvPicPr>
        <p:blipFill rotWithShape="1">
          <a:blip r:embed="rId3">
            <a:extLst>
              <a:ext uri="{28A0092B-C50C-407E-A947-70E740481C1C}">
                <a14:useLocalDpi xmlns:a14="http://schemas.microsoft.com/office/drawing/2010/main" val="0"/>
              </a:ext>
            </a:extLst>
          </a:blip>
          <a:srcRect l="16667" r="16667"/>
          <a:stretch/>
        </p:blipFill>
        <p:spPr>
          <a:xfrm>
            <a:off x="1619672" y="1995687"/>
            <a:ext cx="2098542" cy="3147813"/>
          </a:xfrm>
          <a:prstGeom prst="rect">
            <a:avLst/>
          </a:prstGeom>
        </p:spPr>
      </p:pic>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350000" y="0"/>
            <a:ext cx="7794000" cy="1995686"/>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a:t>
            </a:r>
          </a:p>
          <a:p>
            <a:pPr>
              <a:buClr>
                <a:schemeClr val="accent5">
                  <a:lumMod val="75000"/>
                </a:schemeClr>
              </a:buClr>
            </a:pPr>
            <a:r>
              <a:rPr lang="tr-TR" sz="1800" dirty="0" smtClean="0">
                <a:solidFill>
                  <a:schemeClr val="accent5">
                    <a:lumMod val="40000"/>
                    <a:lumOff val="60000"/>
                  </a:schemeClr>
                </a:solidFill>
              </a:rPr>
              <a:t>2023 </a:t>
            </a:r>
            <a:r>
              <a:rPr lang="tr-TR" sz="1800" dirty="0">
                <a:solidFill>
                  <a:schemeClr val="accent5">
                    <a:lumMod val="40000"/>
                    <a:lumOff val="60000"/>
                  </a:schemeClr>
                </a:solidFill>
              </a:rPr>
              <a:t>yılında kişi başı su tüketim </a:t>
            </a:r>
            <a:r>
              <a:rPr lang="tr-TR" sz="1800" dirty="0" smtClean="0">
                <a:solidFill>
                  <a:schemeClr val="accent5">
                    <a:lumMod val="40000"/>
                    <a:lumOff val="60000"/>
                  </a:schemeClr>
                </a:solidFill>
              </a:rPr>
              <a:t>miktarı 0,44 ton olarak hesaplanmıştır. Yükselişin nedeni araştırılmıştır.</a:t>
            </a:r>
            <a:endParaRPr lang="tr-TR" sz="1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cxnSp>
        <p:nvCxnSpPr>
          <p:cNvPr id="15" name="Düz Bağlayıcı 14"/>
          <p:cNvCxnSpPr/>
          <p:nvPr/>
        </p:nvCxnSpPr>
        <p:spPr>
          <a:xfrm>
            <a:off x="1350000" y="687613"/>
            <a:ext cx="779400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Grafik 11"/>
          <p:cNvGraphicFramePr>
            <a:graphicFrameLocks/>
          </p:cNvGraphicFramePr>
          <p:nvPr>
            <p:extLst>
              <p:ext uri="{D42A27DB-BD31-4B8C-83A1-F6EECF244321}">
                <p14:modId xmlns:p14="http://schemas.microsoft.com/office/powerpoint/2010/main" val="2013150534"/>
              </p:ext>
            </p:extLst>
          </p:nvPr>
        </p:nvGraphicFramePr>
        <p:xfrm>
          <a:off x="3718214" y="1995687"/>
          <a:ext cx="5425786" cy="314781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450135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000" y="402973"/>
            <a:ext cx="7200000" cy="4317648"/>
          </a:xfrm>
          <a:prstGeom prst="rect">
            <a:avLst/>
          </a:prstGeom>
        </p:spPr>
      </p:pic>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1381090" y="0"/>
            <a:ext cx="3060000" cy="2880000"/>
          </a:xfrm>
          <a:prstGeom prst="rect">
            <a:avLst/>
          </a:prstGeom>
          <a:solidFill>
            <a:srgbClr val="257540">
              <a:alpha val="89804"/>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Raporu</a:t>
            </a:r>
          </a:p>
          <a:p>
            <a:pPr marL="0" indent="0" algn="ctr">
              <a:buClr>
                <a:schemeClr val="accent5">
                  <a:lumMod val="75000"/>
                </a:schemeClr>
              </a:buClr>
              <a:buNone/>
            </a:pPr>
            <a:r>
              <a:rPr lang="tr-TR" sz="18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Su </a:t>
            </a:r>
            <a:r>
              <a:rPr lang="tr-TR" sz="18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Tasarrufu Uygulamalarımız;</a:t>
            </a:r>
          </a:p>
          <a:p>
            <a:pPr>
              <a:buClr>
                <a:schemeClr val="accent5">
                  <a:lumMod val="75000"/>
                </a:schemeClr>
              </a:buClr>
            </a:pPr>
            <a:r>
              <a:rPr lang="tr-TR" sz="1800" dirty="0" smtClean="0">
                <a:solidFill>
                  <a:schemeClr val="accent5">
                    <a:lumMod val="40000"/>
                    <a:lumOff val="60000"/>
                  </a:schemeClr>
                </a:solidFill>
              </a:rPr>
              <a:t>Odalarda </a:t>
            </a:r>
            <a:r>
              <a:rPr lang="tr-TR" sz="1800" dirty="0">
                <a:solidFill>
                  <a:schemeClr val="accent5">
                    <a:lumMod val="40000"/>
                    <a:lumOff val="60000"/>
                  </a:schemeClr>
                </a:solidFill>
              </a:rPr>
              <a:t>su tasarruflu </a:t>
            </a:r>
            <a:r>
              <a:rPr lang="tr-TR" sz="1800" dirty="0" err="1">
                <a:solidFill>
                  <a:schemeClr val="accent5">
                    <a:lumMod val="40000"/>
                    <a:lumOff val="60000"/>
                  </a:schemeClr>
                </a:solidFill>
              </a:rPr>
              <a:t>perlatör</a:t>
            </a:r>
            <a:r>
              <a:rPr lang="tr-TR" sz="1800" dirty="0">
                <a:solidFill>
                  <a:schemeClr val="accent5">
                    <a:lumMod val="40000"/>
                    <a:lumOff val="60000"/>
                  </a:schemeClr>
                </a:solidFill>
              </a:rPr>
              <a:t> ve duş başlığı </a:t>
            </a:r>
            <a:r>
              <a:rPr lang="tr-TR" sz="1800" dirty="0" smtClean="0">
                <a:solidFill>
                  <a:schemeClr val="accent5">
                    <a:lumMod val="40000"/>
                    <a:lumOff val="60000"/>
                  </a:schemeClr>
                </a:solidFill>
              </a:rPr>
              <a:t>mevcuttur.</a:t>
            </a:r>
          </a:p>
          <a:p>
            <a:pPr>
              <a:buClr>
                <a:schemeClr val="accent5">
                  <a:lumMod val="75000"/>
                </a:schemeClr>
              </a:buClr>
            </a:pPr>
            <a:r>
              <a:rPr lang="tr-TR" sz="1800" dirty="0" smtClean="0">
                <a:solidFill>
                  <a:schemeClr val="accent5">
                    <a:lumMod val="40000"/>
                    <a:lumOff val="60000"/>
                  </a:schemeClr>
                </a:solidFill>
              </a:rPr>
              <a:t> Bahçe </a:t>
            </a:r>
            <a:r>
              <a:rPr lang="tr-TR" sz="1800" dirty="0">
                <a:solidFill>
                  <a:schemeClr val="accent5">
                    <a:lumMod val="40000"/>
                    <a:lumOff val="60000"/>
                  </a:schemeClr>
                </a:solidFill>
              </a:rPr>
              <a:t>sulama işlemleri </a:t>
            </a:r>
            <a:r>
              <a:rPr lang="tr-TR" sz="1800" dirty="0" err="1">
                <a:solidFill>
                  <a:schemeClr val="accent5">
                    <a:lumMod val="40000"/>
                    <a:lumOff val="60000"/>
                  </a:schemeClr>
                </a:solidFill>
              </a:rPr>
              <a:t>spring</a:t>
            </a:r>
            <a:r>
              <a:rPr lang="tr-TR" sz="1800" dirty="0">
                <a:solidFill>
                  <a:schemeClr val="accent5">
                    <a:lumMod val="40000"/>
                    <a:lumOff val="60000"/>
                  </a:schemeClr>
                </a:solidFill>
              </a:rPr>
              <a:t> sistem kullanılarak </a:t>
            </a:r>
            <a:r>
              <a:rPr lang="tr-TR" sz="1800" dirty="0" smtClean="0">
                <a:solidFill>
                  <a:schemeClr val="accent5">
                    <a:lumMod val="40000"/>
                    <a:lumOff val="60000"/>
                  </a:schemeClr>
                </a:solidFill>
              </a:rPr>
              <a:t>yapılmaktadır.</a:t>
            </a:r>
          </a:p>
        </p:txBody>
      </p:sp>
      <p:sp>
        <p:nvSpPr>
          <p:cNvPr id="12" name="İçerik Yer Tutucusu 2"/>
          <p:cNvSpPr txBox="1">
            <a:spLocks/>
          </p:cNvSpPr>
          <p:nvPr/>
        </p:nvSpPr>
        <p:spPr>
          <a:xfrm>
            <a:off x="6084000" y="2263500"/>
            <a:ext cx="3060000" cy="28800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Clr>
                <a:schemeClr val="accent5">
                  <a:lumMod val="75000"/>
                </a:schemeClr>
              </a:buClr>
            </a:pPr>
            <a:r>
              <a:rPr lang="tr-TR" sz="1650" dirty="0" smtClean="0">
                <a:solidFill>
                  <a:schemeClr val="accent5">
                    <a:lumMod val="40000"/>
                    <a:lumOff val="60000"/>
                  </a:schemeClr>
                </a:solidFill>
              </a:rPr>
              <a:t>Sahil klozetlerde </a:t>
            </a:r>
            <a:r>
              <a:rPr lang="tr-TR" sz="1650" dirty="0">
                <a:solidFill>
                  <a:schemeClr val="accent5">
                    <a:lumMod val="40000"/>
                    <a:lumOff val="60000"/>
                  </a:schemeClr>
                </a:solidFill>
              </a:rPr>
              <a:t>rezervuar basma butonunda küçük ve büyük olarak iki adet düğme mevcut, küçük olanda 3 </a:t>
            </a:r>
            <a:r>
              <a:rPr lang="tr-TR" sz="1650" dirty="0" err="1">
                <a:solidFill>
                  <a:schemeClr val="accent5">
                    <a:lumMod val="40000"/>
                    <a:lumOff val="60000"/>
                  </a:schemeClr>
                </a:solidFill>
              </a:rPr>
              <a:t>lt</a:t>
            </a:r>
            <a:r>
              <a:rPr lang="tr-TR" sz="1650" dirty="0">
                <a:solidFill>
                  <a:schemeClr val="accent5">
                    <a:lumMod val="40000"/>
                    <a:lumOff val="60000"/>
                  </a:schemeClr>
                </a:solidFill>
              </a:rPr>
              <a:t>, büyük olanda ise 6 </a:t>
            </a:r>
            <a:r>
              <a:rPr lang="tr-TR" sz="1650" dirty="0" err="1">
                <a:solidFill>
                  <a:schemeClr val="accent5">
                    <a:lumMod val="40000"/>
                    <a:lumOff val="60000"/>
                  </a:schemeClr>
                </a:solidFill>
              </a:rPr>
              <a:t>lt</a:t>
            </a:r>
            <a:r>
              <a:rPr lang="tr-TR" sz="1650" dirty="0">
                <a:solidFill>
                  <a:schemeClr val="accent5">
                    <a:lumMod val="40000"/>
                    <a:lumOff val="60000"/>
                  </a:schemeClr>
                </a:solidFill>
              </a:rPr>
              <a:t> su tüketimi </a:t>
            </a:r>
            <a:r>
              <a:rPr lang="tr-TR" sz="1650" dirty="0" smtClean="0">
                <a:solidFill>
                  <a:schemeClr val="accent5">
                    <a:lumMod val="40000"/>
                    <a:lumOff val="60000"/>
                  </a:schemeClr>
                </a:solidFill>
              </a:rPr>
              <a:t>mevcuttur.</a:t>
            </a:r>
          </a:p>
          <a:p>
            <a:pPr>
              <a:buClr>
                <a:schemeClr val="accent5">
                  <a:lumMod val="75000"/>
                </a:schemeClr>
              </a:buClr>
            </a:pPr>
            <a:r>
              <a:rPr lang="tr-TR" sz="1650" dirty="0" smtClean="0">
                <a:solidFill>
                  <a:schemeClr val="accent5">
                    <a:lumMod val="40000"/>
                    <a:lumOff val="60000"/>
                  </a:schemeClr>
                </a:solidFill>
              </a:rPr>
              <a:t>Genel </a:t>
            </a:r>
            <a:r>
              <a:rPr lang="tr-TR" sz="1650" dirty="0">
                <a:solidFill>
                  <a:schemeClr val="accent5">
                    <a:lumMod val="40000"/>
                    <a:lumOff val="60000"/>
                  </a:schemeClr>
                </a:solidFill>
              </a:rPr>
              <a:t>alan lavabo musluklarımızda su tüketimini önlemek amacıyla fotoselli sistem </a:t>
            </a:r>
            <a:r>
              <a:rPr lang="tr-TR" sz="1650" dirty="0" smtClean="0">
                <a:solidFill>
                  <a:schemeClr val="accent5">
                    <a:lumMod val="40000"/>
                    <a:lumOff val="60000"/>
                  </a:schemeClr>
                </a:solidFill>
              </a:rPr>
              <a:t>kullanmaktayız.</a:t>
            </a:r>
            <a:endParaRPr lang="tr-TR" sz="1650" dirty="0">
              <a:solidFill>
                <a:schemeClr val="accent5">
                  <a:lumMod val="40000"/>
                  <a:lumOff val="60000"/>
                </a:schemeClr>
              </a:solidFill>
            </a:endParaRPr>
          </a:p>
        </p:txBody>
      </p:sp>
      <p:cxnSp>
        <p:nvCxnSpPr>
          <p:cNvPr id="15" name="Düz Bağlayıcı 14"/>
          <p:cNvCxnSpPr/>
          <p:nvPr/>
        </p:nvCxnSpPr>
        <p:spPr>
          <a:xfrm>
            <a:off x="1350000" y="402973"/>
            <a:ext cx="3091090"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7974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çerik Yer Tutucusu 2"/>
          <p:cNvSpPr txBox="1">
            <a:spLocks/>
          </p:cNvSpPr>
          <p:nvPr/>
        </p:nvSpPr>
        <p:spPr>
          <a:xfrm>
            <a:off x="1547664" y="0"/>
            <a:ext cx="2789954"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Sürdürülebilirlik </a:t>
            </a: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Raporu </a:t>
            </a:r>
          </a:p>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Kimyasal </a:t>
            </a:r>
          </a:p>
          <a:p>
            <a:pPr>
              <a:buClr>
                <a:schemeClr val="accent5">
                  <a:lumMod val="75000"/>
                </a:schemeClr>
              </a:buClr>
            </a:pPr>
            <a:r>
              <a:rPr lang="tr-TR" sz="1800" dirty="0" smtClean="0">
                <a:solidFill>
                  <a:schemeClr val="accent5">
                    <a:lumMod val="40000"/>
                    <a:lumOff val="60000"/>
                  </a:schemeClr>
                </a:solidFill>
              </a:rPr>
              <a:t>2022 </a:t>
            </a:r>
            <a:r>
              <a:rPr lang="tr-TR" sz="1800" dirty="0">
                <a:solidFill>
                  <a:schemeClr val="accent5">
                    <a:lumMod val="40000"/>
                    <a:lumOff val="60000"/>
                  </a:schemeClr>
                </a:solidFill>
              </a:rPr>
              <a:t>yılında kişi başı kimyasal tüketimi oranımız kg cinsinden hesaplanarak 0,63 olarak tespit </a:t>
            </a:r>
            <a:r>
              <a:rPr lang="tr-TR" sz="1800" dirty="0" smtClean="0">
                <a:solidFill>
                  <a:schemeClr val="accent5">
                    <a:lumMod val="40000"/>
                    <a:lumOff val="60000"/>
                  </a:schemeClr>
                </a:solidFill>
              </a:rPr>
              <a:t>edilmiştir. Bu oran 2023 yılında kişi başı kg cinsinden 0,38’ e  düşürülmüş.</a:t>
            </a: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endParaRPr lang="tr-TR" sz="1800" dirty="0">
              <a:solidFill>
                <a:schemeClr val="accent5">
                  <a:lumMod val="40000"/>
                  <a:lumOff val="60000"/>
                </a:schemeClr>
              </a:solidFill>
            </a:endParaRP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42</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547664" y="1669635"/>
            <a:ext cx="2789954"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Grafik 7"/>
          <p:cNvGraphicFramePr>
            <a:graphicFrameLocks/>
          </p:cNvGraphicFramePr>
          <p:nvPr>
            <p:extLst>
              <p:ext uri="{D42A27DB-BD31-4B8C-83A1-F6EECF244321}">
                <p14:modId xmlns:p14="http://schemas.microsoft.com/office/powerpoint/2010/main" val="2122181775"/>
              </p:ext>
            </p:extLst>
          </p:nvPr>
        </p:nvGraphicFramePr>
        <p:xfrm>
          <a:off x="4417352" y="45349"/>
          <a:ext cx="4726648"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k 8"/>
          <p:cNvGraphicFramePr>
            <a:graphicFrameLocks/>
          </p:cNvGraphicFramePr>
          <p:nvPr>
            <p:extLst>
              <p:ext uri="{D42A27DB-BD31-4B8C-83A1-F6EECF244321}">
                <p14:modId xmlns:p14="http://schemas.microsoft.com/office/powerpoint/2010/main" val="798477314"/>
              </p:ext>
            </p:extLst>
          </p:nvPr>
        </p:nvGraphicFramePr>
        <p:xfrm>
          <a:off x="4422680" y="2881423"/>
          <a:ext cx="4721320" cy="21796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371051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43</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sp>
        <p:nvSpPr>
          <p:cNvPr id="10" name="İçerik Yer Tutucusu 2"/>
          <p:cNvSpPr txBox="1">
            <a:spLocks/>
          </p:cNvSpPr>
          <p:nvPr/>
        </p:nvSpPr>
        <p:spPr>
          <a:xfrm>
            <a:off x="3491880" y="0"/>
            <a:ext cx="3888432"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Atık Yönetimi</a:t>
            </a:r>
          </a:p>
          <a:p>
            <a:pPr>
              <a:buClr>
                <a:schemeClr val="accent5">
                  <a:lumMod val="75000"/>
                </a:schemeClr>
              </a:buClr>
            </a:pPr>
            <a:r>
              <a:rPr lang="tr-TR" sz="1800" dirty="0" smtClean="0">
                <a:solidFill>
                  <a:schemeClr val="accent5">
                    <a:lumMod val="40000"/>
                    <a:lumOff val="60000"/>
                  </a:schemeClr>
                </a:solidFill>
              </a:rPr>
              <a:t>Atık </a:t>
            </a:r>
            <a:r>
              <a:rPr lang="tr-TR" sz="1800" dirty="0">
                <a:solidFill>
                  <a:schemeClr val="accent5">
                    <a:lumMod val="40000"/>
                    <a:lumOff val="60000"/>
                  </a:schemeClr>
                </a:solidFill>
              </a:rPr>
              <a:t>ayrışımını yerinde yaparak geri dönüşümü desteklemeyiz ve bu kapsamda lisanslı atık firmaları ile çalışmaktayız</a:t>
            </a:r>
            <a:r>
              <a:rPr lang="tr-TR" sz="1800" dirty="0" smtClean="0">
                <a:solidFill>
                  <a:schemeClr val="accent5">
                    <a:lumMod val="40000"/>
                    <a:lumOff val="60000"/>
                  </a:schemeClr>
                </a:solidFill>
              </a:rPr>
              <a:t>.</a:t>
            </a:r>
          </a:p>
          <a:p>
            <a:pPr>
              <a:buClr>
                <a:schemeClr val="accent5">
                  <a:lumMod val="75000"/>
                </a:schemeClr>
              </a:buClr>
            </a:pPr>
            <a:r>
              <a:rPr lang="tr-TR" sz="1800" dirty="0" smtClean="0">
                <a:solidFill>
                  <a:schemeClr val="accent5">
                    <a:lumMod val="40000"/>
                    <a:lumOff val="60000"/>
                  </a:schemeClr>
                </a:solidFill>
              </a:rPr>
              <a:t>Türüne </a:t>
            </a:r>
            <a:r>
              <a:rPr lang="tr-TR" sz="1800" dirty="0">
                <a:solidFill>
                  <a:schemeClr val="accent5">
                    <a:lumMod val="40000"/>
                    <a:lumOff val="60000"/>
                  </a:schemeClr>
                </a:solidFill>
              </a:rPr>
              <a:t>göre ayrıştırılan atıklarımızı, uygun depolama alanlarında topladıktan sonra çalıştığımız Lisanslı firmalara teslim etmekteyiz. </a:t>
            </a:r>
            <a:endParaRPr lang="tr-TR" sz="18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İnşaat </a:t>
            </a:r>
            <a:r>
              <a:rPr lang="tr-TR" sz="1800" dirty="0">
                <a:solidFill>
                  <a:schemeClr val="accent5">
                    <a:lumMod val="40000"/>
                    <a:lumOff val="60000"/>
                  </a:schemeClr>
                </a:solidFill>
              </a:rPr>
              <a:t>atıklarımızı </a:t>
            </a:r>
            <a:r>
              <a:rPr lang="tr-TR" sz="1800" dirty="0" smtClean="0">
                <a:solidFill>
                  <a:schemeClr val="accent5">
                    <a:lumMod val="40000"/>
                    <a:lumOff val="60000"/>
                  </a:schemeClr>
                </a:solidFill>
              </a:rPr>
              <a:t>ilgili </a:t>
            </a:r>
            <a:r>
              <a:rPr lang="tr-TR" sz="1800" dirty="0">
                <a:solidFill>
                  <a:schemeClr val="accent5">
                    <a:lumMod val="40000"/>
                    <a:lumOff val="60000"/>
                  </a:schemeClr>
                </a:solidFill>
              </a:rPr>
              <a:t>kurumlara teslim </a:t>
            </a:r>
            <a:r>
              <a:rPr lang="tr-TR" sz="1800" dirty="0" smtClean="0">
                <a:solidFill>
                  <a:schemeClr val="accent5">
                    <a:lumMod val="40000"/>
                    <a:lumOff val="60000"/>
                  </a:schemeClr>
                </a:solidFill>
              </a:rPr>
              <a:t>etmekteyiz</a:t>
            </a:r>
            <a:r>
              <a:rPr lang="tr-TR" sz="1800" dirty="0">
                <a:solidFill>
                  <a:schemeClr val="accent5">
                    <a:lumMod val="40000"/>
                    <a:lumOff val="60000"/>
                  </a:schemeClr>
                </a:solidFill>
              </a:rPr>
              <a:t>.</a:t>
            </a:r>
            <a:endParaRPr lang="tr-TR" sz="18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Odalarımızda </a:t>
            </a:r>
            <a:r>
              <a:rPr lang="tr-TR" sz="1800" dirty="0">
                <a:solidFill>
                  <a:schemeClr val="accent5">
                    <a:lumMod val="40000"/>
                    <a:lumOff val="60000"/>
                  </a:schemeClr>
                </a:solidFill>
              </a:rPr>
              <a:t>organik ve geri dönüştürülebilir atık olmak üzere 2 adet çöp kovası bulunmaktadır, misafirlerimizi de atık ayrışımına dahil </a:t>
            </a:r>
            <a:r>
              <a:rPr lang="tr-TR" sz="1800" dirty="0" smtClean="0">
                <a:solidFill>
                  <a:schemeClr val="accent5">
                    <a:lumMod val="40000"/>
                    <a:lumOff val="60000"/>
                  </a:schemeClr>
                </a:solidFill>
              </a:rPr>
              <a:t>etmekteyiz.</a:t>
            </a:r>
            <a:endParaRPr lang="tr-TR" sz="1800" dirty="0">
              <a:solidFill>
                <a:schemeClr val="accent5">
                  <a:lumMod val="40000"/>
                  <a:lumOff val="60000"/>
                </a:schemeClr>
              </a:solidFill>
            </a:endParaRPr>
          </a:p>
        </p:txBody>
      </p:sp>
      <p:cxnSp>
        <p:nvCxnSpPr>
          <p:cNvPr id="15" name="Düz Bağlayıcı 14"/>
          <p:cNvCxnSpPr/>
          <p:nvPr/>
        </p:nvCxnSpPr>
        <p:spPr>
          <a:xfrm>
            <a:off x="3491880" y="473408"/>
            <a:ext cx="3888432"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4558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İçerik Yer Tutucusu 2"/>
          <p:cNvSpPr txBox="1">
            <a:spLocks/>
          </p:cNvSpPr>
          <p:nvPr/>
        </p:nvSpPr>
        <p:spPr>
          <a:xfrm>
            <a:off x="1350001" y="0"/>
            <a:ext cx="7793999" cy="1995686"/>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Atık Yönetimi</a:t>
            </a:r>
          </a:p>
          <a:p>
            <a:pPr>
              <a:buClr>
                <a:schemeClr val="accent5">
                  <a:lumMod val="75000"/>
                </a:schemeClr>
              </a:buClr>
            </a:pPr>
            <a:r>
              <a:rPr lang="tr-TR" sz="1800" dirty="0" smtClean="0">
                <a:solidFill>
                  <a:schemeClr val="accent5">
                    <a:lumMod val="40000"/>
                    <a:lumOff val="60000"/>
                  </a:schemeClr>
                </a:solidFill>
              </a:rPr>
              <a:t>2023 yılında kişi başına plastik ve kağıt atık oranlarımızda azalma meydana gelmiştir. Yükselme tespit edilen tüketimlerin neden meydana geldiği araştırılacaktır. </a:t>
            </a: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44</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350001" y="734179"/>
            <a:ext cx="7793999"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Grafik 8"/>
          <p:cNvGraphicFramePr>
            <a:graphicFrameLocks/>
          </p:cNvGraphicFramePr>
          <p:nvPr>
            <p:extLst>
              <p:ext uri="{D42A27DB-BD31-4B8C-83A1-F6EECF244321}">
                <p14:modId xmlns:p14="http://schemas.microsoft.com/office/powerpoint/2010/main" val="3297259535"/>
              </p:ext>
            </p:extLst>
          </p:nvPr>
        </p:nvGraphicFramePr>
        <p:xfrm>
          <a:off x="2367000" y="2129593"/>
          <a:ext cx="576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01240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Resim 8"/>
          <p:cNvPicPr>
            <a:picLocks noChangeAspect="1"/>
          </p:cNvPicPr>
          <p:nvPr/>
        </p:nvPicPr>
        <p:blipFill rotWithShape="1">
          <a:blip r:embed="rId3" cstate="print">
            <a:extLst>
              <a:ext uri="{28A0092B-C50C-407E-A947-70E740481C1C}">
                <a14:useLocalDpi xmlns:a14="http://schemas.microsoft.com/office/drawing/2010/main" val="0"/>
              </a:ext>
            </a:extLst>
          </a:blip>
          <a:srcRect r="4375"/>
          <a:stretch/>
        </p:blipFill>
        <p:spPr>
          <a:xfrm>
            <a:off x="6142107" y="1430356"/>
            <a:ext cx="3001893" cy="2282789"/>
          </a:xfrm>
          <a:prstGeom prst="rect">
            <a:avLst/>
          </a:prstGeom>
          <a:ln w="19050">
            <a:solidFill>
              <a:schemeClr val="bg1"/>
            </a:solidFill>
            <a:prstDash val="solid"/>
          </a:ln>
        </p:spPr>
      </p:pic>
      <p:sp>
        <p:nvSpPr>
          <p:cNvPr id="10" name="İçerik Yer Tutucusu 2"/>
          <p:cNvSpPr txBox="1">
            <a:spLocks/>
          </p:cNvSpPr>
          <p:nvPr/>
        </p:nvSpPr>
        <p:spPr>
          <a:xfrm>
            <a:off x="1350000" y="0"/>
            <a:ext cx="4806176"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Atık Yönetimi</a:t>
            </a:r>
            <a:b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br>
            <a:endPar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tr-TR" sz="1800" dirty="0" smtClean="0">
                <a:solidFill>
                  <a:schemeClr val="accent5">
                    <a:lumMod val="40000"/>
                    <a:lumOff val="60000"/>
                  </a:schemeClr>
                </a:solidFill>
              </a:rPr>
              <a:t>2022 </a:t>
            </a:r>
            <a:r>
              <a:rPr lang="tr-TR" sz="1800" dirty="0">
                <a:solidFill>
                  <a:schemeClr val="accent5">
                    <a:lumMod val="40000"/>
                    <a:lumOff val="60000"/>
                  </a:schemeClr>
                </a:solidFill>
              </a:rPr>
              <a:t>yılı </a:t>
            </a:r>
            <a:r>
              <a:rPr lang="tr-TR" sz="1800" dirty="0" smtClean="0">
                <a:solidFill>
                  <a:schemeClr val="accent5">
                    <a:lumMod val="40000"/>
                    <a:lumOff val="60000"/>
                  </a:schemeClr>
                </a:solidFill>
              </a:rPr>
              <a:t>Temmuz ayından itibaren tek </a:t>
            </a:r>
            <a:r>
              <a:rPr lang="tr-TR" sz="1800" dirty="0">
                <a:solidFill>
                  <a:schemeClr val="accent5">
                    <a:lumMod val="40000"/>
                    <a:lumOff val="60000"/>
                  </a:schemeClr>
                </a:solidFill>
              </a:rPr>
              <a:t>kullanımlık olan şampuan ve duş jelimiz yerine doldurulabilir </a:t>
            </a:r>
            <a:r>
              <a:rPr lang="tr-TR" sz="1800" dirty="0" err="1">
                <a:solidFill>
                  <a:schemeClr val="accent5">
                    <a:lumMod val="40000"/>
                    <a:lumOff val="60000"/>
                  </a:schemeClr>
                </a:solidFill>
              </a:rPr>
              <a:t>dispenser</a:t>
            </a:r>
            <a:r>
              <a:rPr lang="tr-TR" sz="1800" dirty="0">
                <a:solidFill>
                  <a:schemeClr val="accent5">
                    <a:lumMod val="40000"/>
                    <a:lumOff val="60000"/>
                  </a:schemeClr>
                </a:solidFill>
              </a:rPr>
              <a:t> kullanarak plastik atık miktarımızı azaltmayı hedeflemekteyiz. </a:t>
            </a:r>
            <a:endParaRPr lang="tr-TR" sz="1800" dirty="0" smtClean="0">
              <a:solidFill>
                <a:schemeClr val="accent5">
                  <a:lumMod val="40000"/>
                  <a:lumOff val="60000"/>
                </a:schemeClr>
              </a:solidFill>
            </a:endParaRPr>
          </a:p>
          <a:p>
            <a:pPr>
              <a:buClr>
                <a:schemeClr val="accent5">
                  <a:lumMod val="75000"/>
                </a:schemeClr>
              </a:buClr>
            </a:pPr>
            <a:r>
              <a:rPr lang="tr-TR" sz="1800" dirty="0" smtClean="0">
                <a:solidFill>
                  <a:schemeClr val="accent5">
                    <a:lumMod val="40000"/>
                    <a:lumOff val="60000"/>
                  </a:schemeClr>
                </a:solidFill>
              </a:rPr>
              <a:t>Plastik </a:t>
            </a:r>
            <a:r>
              <a:rPr lang="tr-TR" sz="1800" dirty="0">
                <a:solidFill>
                  <a:schemeClr val="accent5">
                    <a:lumMod val="40000"/>
                    <a:lumOff val="60000"/>
                  </a:schemeClr>
                </a:solidFill>
              </a:rPr>
              <a:t>pipetleri istek üzerine </a:t>
            </a:r>
            <a:r>
              <a:rPr lang="tr-TR" sz="1800" dirty="0" smtClean="0">
                <a:solidFill>
                  <a:schemeClr val="accent5">
                    <a:lumMod val="40000"/>
                    <a:lumOff val="60000"/>
                  </a:schemeClr>
                </a:solidFill>
              </a:rPr>
              <a:t>misafirlerimize </a:t>
            </a:r>
            <a:r>
              <a:rPr lang="tr-TR" sz="1800" dirty="0">
                <a:solidFill>
                  <a:schemeClr val="accent5">
                    <a:lumMod val="40000"/>
                    <a:lumOff val="60000"/>
                  </a:schemeClr>
                </a:solidFill>
              </a:rPr>
              <a:t>vermekteyiz, böylece plastik atık miktarını azaltmayı hedeflemekteyiz. </a:t>
            </a:r>
            <a:endParaRPr lang="tr-TR" sz="1800" dirty="0" smtClean="0">
              <a:solidFill>
                <a:schemeClr val="accent5">
                  <a:lumMod val="40000"/>
                  <a:lumOff val="60000"/>
                </a:schemeClr>
              </a:solidFill>
            </a:endParaRPr>
          </a:p>
          <a:p>
            <a:pPr>
              <a:buClr>
                <a:schemeClr val="accent5">
                  <a:lumMod val="75000"/>
                </a:schemeClr>
              </a:buClr>
            </a:pPr>
            <a:endParaRPr lang="tr-TR" sz="1800" dirty="0" smtClean="0">
              <a:solidFill>
                <a:schemeClr val="accent5">
                  <a:lumMod val="40000"/>
                  <a:lumOff val="60000"/>
                </a:schemeClr>
              </a:solidFill>
            </a:endParaRP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45</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350000" y="1430355"/>
            <a:ext cx="4806176"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5402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İçerik Yer Tutucusu 2"/>
          <p:cNvSpPr txBox="1">
            <a:spLocks/>
          </p:cNvSpPr>
          <p:nvPr/>
        </p:nvSpPr>
        <p:spPr>
          <a:xfrm>
            <a:off x="1350000" y="3291830"/>
            <a:ext cx="7794000" cy="185167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Misafir Memnuniyeti </a:t>
            </a:r>
          </a:p>
          <a:p>
            <a:pPr marL="0" indent="0">
              <a:buClr>
                <a:schemeClr val="accent5">
                  <a:lumMod val="75000"/>
                </a:schemeClr>
              </a:buClr>
              <a:buNone/>
            </a:pPr>
            <a:r>
              <a:rPr lang="tr-TR" sz="1800" dirty="0" smtClean="0">
                <a:solidFill>
                  <a:schemeClr val="accent5">
                    <a:lumMod val="40000"/>
                    <a:lumOff val="60000"/>
                  </a:schemeClr>
                </a:solidFill>
              </a:rPr>
              <a:t>2022 yılında memnuniyet oranımız % 89,90 olarak tespit edilmiştir. 2023 yılında memnuniyet oranımızın yükselme  sağlanmıştır. 2024 yılında </a:t>
            </a:r>
            <a:r>
              <a:rPr lang="tr-TR" sz="1800" dirty="0">
                <a:solidFill>
                  <a:schemeClr val="accent5">
                    <a:lumMod val="40000"/>
                    <a:lumOff val="60000"/>
                  </a:schemeClr>
                </a:solidFill>
              </a:rPr>
              <a:t>misafirlerimizden Sürdürülebilirlik uygulamaları için katkı </a:t>
            </a:r>
            <a:r>
              <a:rPr lang="tr-TR" sz="1800" dirty="0" smtClean="0">
                <a:solidFill>
                  <a:schemeClr val="accent5">
                    <a:lumMod val="40000"/>
                    <a:lumOff val="60000"/>
                  </a:schemeClr>
                </a:solidFill>
              </a:rPr>
              <a:t>beklemekteyiz</a:t>
            </a:r>
            <a:r>
              <a:rPr lang="tr-TR" sz="1800" dirty="0">
                <a:solidFill>
                  <a:schemeClr val="accent5">
                    <a:lumMod val="40000"/>
                    <a:lumOff val="60000"/>
                  </a:schemeClr>
                </a:solidFill>
              </a:rPr>
              <a:t>.</a:t>
            </a: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46</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349999" y="3651870"/>
            <a:ext cx="7794001"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Grafik 7"/>
          <p:cNvGraphicFramePr>
            <a:graphicFrameLocks/>
          </p:cNvGraphicFramePr>
          <p:nvPr>
            <p:extLst>
              <p:ext uri="{D42A27DB-BD31-4B8C-83A1-F6EECF244321}">
                <p14:modId xmlns:p14="http://schemas.microsoft.com/office/powerpoint/2010/main" val="1751759955"/>
              </p:ext>
            </p:extLst>
          </p:nvPr>
        </p:nvGraphicFramePr>
        <p:xfrm>
          <a:off x="1977657" y="191786"/>
          <a:ext cx="6539022" cy="28460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917737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İçerik Yer Tutucusu 2"/>
          <p:cNvSpPr txBox="1">
            <a:spLocks/>
          </p:cNvSpPr>
          <p:nvPr/>
        </p:nvSpPr>
        <p:spPr>
          <a:xfrm>
            <a:off x="1349998" y="-1"/>
            <a:ext cx="7794000" cy="1733107"/>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Bölge </a:t>
            </a: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Ekonomisine Olan </a:t>
            </a: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Katkımız </a:t>
            </a:r>
          </a:p>
          <a:p>
            <a:pPr marL="0" indent="0">
              <a:buClr>
                <a:schemeClr val="accent5">
                  <a:lumMod val="75000"/>
                </a:schemeClr>
              </a:buClr>
              <a:buNone/>
            </a:pPr>
            <a:r>
              <a:rPr lang="tr-TR" sz="1800" dirty="0" smtClean="0">
                <a:solidFill>
                  <a:schemeClr val="accent5">
                    <a:lumMod val="40000"/>
                    <a:lumOff val="60000"/>
                  </a:schemeClr>
                </a:solidFill>
              </a:rPr>
              <a:t>2022 yılı toplam çalışan personellerimizin %62 ’si </a:t>
            </a:r>
            <a:r>
              <a:rPr lang="tr-TR" sz="1800" dirty="0">
                <a:solidFill>
                  <a:schemeClr val="accent5">
                    <a:lumMod val="40000"/>
                    <a:lumOff val="60000"/>
                  </a:schemeClr>
                </a:solidFill>
              </a:rPr>
              <a:t>yerel </a:t>
            </a:r>
            <a:r>
              <a:rPr lang="tr-TR" sz="1800" dirty="0" smtClean="0">
                <a:solidFill>
                  <a:schemeClr val="accent5">
                    <a:lumMod val="40000"/>
                    <a:lumOff val="60000"/>
                  </a:schemeClr>
                </a:solidFill>
              </a:rPr>
              <a:t>halktandır. 2023 yılında bu oran %75,05 yükselmiştir. Bölge ekonomisine olan katkımızı artırmak adına 2024 yılında yerel halkın istihdamını yükseltmeyi hedeflemekteyiz.</a:t>
            </a:r>
            <a:endParaRPr lang="tr-TR" sz="1800" dirty="0">
              <a:solidFill>
                <a:schemeClr val="accent5">
                  <a:lumMod val="40000"/>
                  <a:lumOff val="60000"/>
                </a:schemeClr>
              </a:solidFill>
            </a:endParaRPr>
          </a:p>
          <a:p>
            <a:pPr>
              <a:buClr>
                <a:schemeClr val="accent5">
                  <a:lumMod val="75000"/>
                </a:schemeClr>
              </a:buClr>
            </a:pPr>
            <a:endParaRPr lang="tr-TR" sz="1800" dirty="0">
              <a:solidFill>
                <a:schemeClr val="accent5">
                  <a:lumMod val="40000"/>
                  <a:lumOff val="60000"/>
                </a:schemeClr>
              </a:solidFill>
            </a:endParaRP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47</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350000" y="247182"/>
            <a:ext cx="7794001"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Grafik 8"/>
          <p:cNvGraphicFramePr>
            <a:graphicFrameLocks/>
          </p:cNvGraphicFramePr>
          <p:nvPr>
            <p:extLst>
              <p:ext uri="{D42A27DB-BD31-4B8C-83A1-F6EECF244321}">
                <p14:modId xmlns:p14="http://schemas.microsoft.com/office/powerpoint/2010/main" val="225395735"/>
              </p:ext>
            </p:extLst>
          </p:nvPr>
        </p:nvGraphicFramePr>
        <p:xfrm>
          <a:off x="2020187" y="1743740"/>
          <a:ext cx="6429604" cy="32197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933490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Grafik 12"/>
          <p:cNvGraphicFramePr>
            <a:graphicFrameLocks/>
          </p:cNvGraphicFramePr>
          <p:nvPr>
            <p:extLst>
              <p:ext uri="{D42A27DB-BD31-4B8C-83A1-F6EECF244321}">
                <p14:modId xmlns:p14="http://schemas.microsoft.com/office/powerpoint/2010/main" val="1091742030"/>
              </p:ext>
            </p:extLst>
          </p:nvPr>
        </p:nvGraphicFramePr>
        <p:xfrm>
          <a:off x="4338000" y="1055870"/>
          <a:ext cx="4806000" cy="3031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İçerik Yer Tutucusu 2"/>
          <p:cNvSpPr txBox="1">
            <a:spLocks/>
          </p:cNvSpPr>
          <p:nvPr/>
        </p:nvSpPr>
        <p:spPr>
          <a:xfrm>
            <a:off x="1547664" y="0"/>
            <a:ext cx="2789954"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Bölge </a:t>
            </a: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Ekonomisine Olan </a:t>
            </a: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Katkımız</a:t>
            </a: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tr-TR" sz="1800" dirty="0" smtClean="0">
                <a:solidFill>
                  <a:schemeClr val="accent5">
                    <a:lumMod val="40000"/>
                    <a:lumOff val="60000"/>
                  </a:schemeClr>
                </a:solidFill>
              </a:rPr>
              <a:t>2022 yılında tedarikçilerimizin %47'si </a:t>
            </a:r>
            <a:r>
              <a:rPr lang="tr-TR" sz="1800" dirty="0">
                <a:solidFill>
                  <a:schemeClr val="accent5">
                    <a:lumMod val="40000"/>
                    <a:lumOff val="60000"/>
                  </a:schemeClr>
                </a:solidFill>
              </a:rPr>
              <a:t>Manavgat </a:t>
            </a:r>
            <a:r>
              <a:rPr lang="tr-TR" sz="1800" dirty="0" smtClean="0">
                <a:solidFill>
                  <a:schemeClr val="accent5">
                    <a:lumMod val="40000"/>
                    <a:lumOff val="60000"/>
                  </a:schemeClr>
                </a:solidFill>
              </a:rPr>
              <a:t>bölgesindeyken 2023 yılında bu oran %55’e yükselmiş bulunmaktadır</a:t>
            </a:r>
            <a:r>
              <a:rPr lang="tr-TR" sz="1800" dirty="0">
                <a:solidFill>
                  <a:schemeClr val="accent5">
                    <a:lumMod val="40000"/>
                    <a:lumOff val="60000"/>
                  </a:schemeClr>
                </a:solidFill>
              </a:rPr>
              <a:t>. </a:t>
            </a:r>
          </a:p>
          <a:p>
            <a:pPr>
              <a:buClr>
                <a:schemeClr val="accent5">
                  <a:lumMod val="75000"/>
                </a:schemeClr>
              </a:buClr>
            </a:pPr>
            <a:endParaRPr lang="tr-TR" sz="1800" dirty="0">
              <a:solidFill>
                <a:schemeClr val="accent5">
                  <a:lumMod val="40000"/>
                  <a:lumOff val="60000"/>
                </a:schemeClr>
              </a:solidFill>
            </a:endParaRP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48</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547664" y="1851670"/>
            <a:ext cx="2789954"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0403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İçerik Yer Tutucusu 2"/>
          <p:cNvSpPr txBox="1">
            <a:spLocks/>
          </p:cNvSpPr>
          <p:nvPr/>
        </p:nvSpPr>
        <p:spPr>
          <a:xfrm>
            <a:off x="1547664" y="0"/>
            <a:ext cx="2789954"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Sarf  ve Tek </a:t>
            </a:r>
            <a:r>
              <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Kullanımlık Malzeme Tüketim Miktarları</a:t>
            </a: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a:buClr>
                <a:schemeClr val="accent5">
                  <a:lumMod val="75000"/>
                </a:schemeClr>
              </a:buClr>
            </a:pPr>
            <a:r>
              <a:rPr lang="tr-TR" sz="1800" dirty="0" smtClean="0">
                <a:solidFill>
                  <a:schemeClr val="accent5">
                    <a:lumMod val="40000"/>
                    <a:lumOff val="60000"/>
                  </a:schemeClr>
                </a:solidFill>
              </a:rPr>
              <a:t>Kişi başı sarf ve tek kullanımlık malzeme tüketim miktarımız yan taraftaki grafikte verilmiştir. </a:t>
            </a: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49</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547664" y="2067694"/>
            <a:ext cx="2789954"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Grafik 8"/>
          <p:cNvGraphicFramePr>
            <a:graphicFrameLocks/>
          </p:cNvGraphicFramePr>
          <p:nvPr>
            <p:extLst>
              <p:ext uri="{D42A27DB-BD31-4B8C-83A1-F6EECF244321}">
                <p14:modId xmlns:p14="http://schemas.microsoft.com/office/powerpoint/2010/main" val="4062694832"/>
              </p:ext>
            </p:extLst>
          </p:nvPr>
        </p:nvGraphicFramePr>
        <p:xfrm>
          <a:off x="4337618" y="867150"/>
          <a:ext cx="4806000" cy="3409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90566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İçerik Yer Tutucusu 2"/>
          <p:cNvSpPr txBox="1">
            <a:spLocks/>
          </p:cNvSpPr>
          <p:nvPr/>
        </p:nvSpPr>
        <p:spPr>
          <a:xfrm>
            <a:off x="6300192" y="0"/>
            <a:ext cx="2717946" cy="5143500"/>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EĞİTİMLER</a:t>
            </a:r>
          </a:p>
          <a:p>
            <a:pPr>
              <a:buClr>
                <a:schemeClr val="accent5">
                  <a:lumMod val="75000"/>
                </a:schemeClr>
              </a:buClr>
            </a:pP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Sürdürülebilirlik kapsamında otelimizde </a:t>
            </a:r>
          </a:p>
          <a:p>
            <a:pPr marL="514350" indent="-514350">
              <a:buClr>
                <a:schemeClr val="accent5">
                  <a:lumMod val="75000"/>
                </a:schemeClr>
              </a:buClr>
              <a:buFont typeface="+mj-lt"/>
              <a:buAutoNum type="arabicPeriod"/>
            </a:pPr>
            <a:r>
              <a:rPr lang="tr-TR" sz="1400" b="1" dirty="0" err="1" smtClean="0">
                <a:solidFill>
                  <a:schemeClr val="bg1"/>
                </a:solidFill>
                <a:effectLst>
                  <a:outerShdw blurRad="38100" dist="38100" dir="2700000" algn="tl">
                    <a:srgbClr val="000000">
                      <a:alpha val="43137"/>
                    </a:srgbClr>
                  </a:outerShdw>
                </a:effectLst>
                <a:latin typeface="Constantia" panose="02030602050306030303" pitchFamily="18" charset="0"/>
              </a:rPr>
              <a:t>Çoçuk</a:t>
            </a: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 istismarı ve taciz eğitimi</a:t>
            </a:r>
          </a:p>
          <a:p>
            <a:pPr marL="514350" indent="-514350">
              <a:buClr>
                <a:schemeClr val="accent5">
                  <a:lumMod val="75000"/>
                </a:schemeClr>
              </a:buClr>
              <a:buFont typeface="+mj-lt"/>
              <a:buAutoNum type="arabicPeriod"/>
            </a:pP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Engellilere davranış eğitimi</a:t>
            </a:r>
          </a:p>
          <a:p>
            <a:pPr marL="514350" indent="-514350">
              <a:buClr>
                <a:schemeClr val="accent5">
                  <a:lumMod val="75000"/>
                </a:schemeClr>
              </a:buClr>
              <a:buFont typeface="+mj-lt"/>
              <a:buAutoNum type="arabicPeriod"/>
            </a:pP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Çevre bilinçlendirme ve sıfır atık eğitimi</a:t>
            </a:r>
          </a:p>
          <a:p>
            <a:pPr marL="514350" indent="-514350">
              <a:buClr>
                <a:schemeClr val="accent5">
                  <a:lumMod val="75000"/>
                </a:schemeClr>
              </a:buClr>
              <a:buFont typeface="+mj-lt"/>
              <a:buAutoNum type="arabicPeriod"/>
            </a:pP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Sürdürülebilir turizm genel bilinçlendirme eğitimi</a:t>
            </a:r>
          </a:p>
          <a:p>
            <a:pPr marL="514350" indent="-514350">
              <a:buClr>
                <a:schemeClr val="accent5">
                  <a:lumMod val="75000"/>
                </a:schemeClr>
              </a:buClr>
              <a:buFont typeface="+mj-lt"/>
              <a:buAutoNum type="arabicPeriod"/>
            </a:pP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Doğal ve kültürel mirasın tanıtılması</a:t>
            </a:r>
          </a:p>
          <a:p>
            <a:pPr marL="0" indent="0">
              <a:buClr>
                <a:schemeClr val="accent5">
                  <a:lumMod val="75000"/>
                </a:schemeClr>
              </a:buClr>
              <a:buNone/>
            </a:pPr>
            <a:r>
              <a:rPr lang="tr-TR" sz="1400" b="1" dirty="0">
                <a:solidFill>
                  <a:schemeClr val="bg1"/>
                </a:solidFill>
                <a:effectLst>
                  <a:outerShdw blurRad="38100" dist="38100" dir="2700000" algn="tl">
                    <a:srgbClr val="000000">
                      <a:alpha val="43137"/>
                    </a:srgbClr>
                  </a:outerShdw>
                </a:effectLst>
                <a:latin typeface="Constantia" panose="02030602050306030303" pitchFamily="18" charset="0"/>
              </a:rPr>
              <a:t>g</a:t>
            </a:r>
            <a:r>
              <a:rPr lang="tr-TR" sz="1400" b="1" dirty="0" smtClean="0">
                <a:solidFill>
                  <a:schemeClr val="bg1"/>
                </a:solidFill>
                <a:effectLst>
                  <a:outerShdw blurRad="38100" dist="38100" dir="2700000" algn="tl">
                    <a:srgbClr val="000000">
                      <a:alpha val="43137"/>
                    </a:srgbClr>
                  </a:outerShdw>
                </a:effectLst>
                <a:latin typeface="Constantia" panose="02030602050306030303" pitchFamily="18" charset="0"/>
              </a:rPr>
              <a:t>ibi seminerler ve eğitimler gerçekleştirilmiştir.</a:t>
            </a:r>
            <a:endParaRPr lang="tr-TR" sz="1400" b="1" dirty="0">
              <a:solidFill>
                <a:schemeClr val="bg1"/>
              </a:solidFill>
              <a:effectLst>
                <a:outerShdw blurRad="38100" dist="38100" dir="2700000" algn="tl">
                  <a:srgbClr val="000000">
                    <a:alpha val="43137"/>
                  </a:srgbClr>
                </a:outerShdw>
              </a:effectLst>
              <a:latin typeface="Constantia" panose="02030602050306030303" pitchFamily="18" charset="0"/>
            </a:endParaRPr>
          </a:p>
          <a:p>
            <a:pPr marL="0" indent="0">
              <a:buClr>
                <a:schemeClr val="accent5">
                  <a:lumMod val="75000"/>
                </a:schemeClr>
              </a:buClr>
              <a:buNone/>
            </a:pPr>
            <a:endParaRPr lang="tr-TR" sz="2000" b="1" dirty="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sp>
        <p:nvSpPr>
          <p:cNvPr id="6" name="Dikdörtgen 5"/>
          <p:cNvSpPr/>
          <p:nvPr/>
        </p:nvSpPr>
        <p:spPr>
          <a:xfrm>
            <a:off x="0" y="-56707"/>
            <a:ext cx="1350000" cy="5200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50</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6300191" y="794684"/>
            <a:ext cx="2717946"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0000" y="1"/>
            <a:ext cx="2307599" cy="1541720"/>
          </a:xfrm>
          <a:prstGeom prst="rect">
            <a:avLst/>
          </a:prstGeom>
        </p:spPr>
      </p:pic>
      <p:pic>
        <p:nvPicPr>
          <p:cNvPr id="3" name="Resi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208037" y="-550437"/>
            <a:ext cx="1541720" cy="2642596"/>
          </a:xfrm>
          <a:prstGeom prst="rect">
            <a:avLst/>
          </a:prstGeom>
        </p:spPr>
      </p:pic>
      <p:pic>
        <p:nvPicPr>
          <p:cNvPr id="4" name="Resim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0000" y="1541722"/>
            <a:ext cx="2307599" cy="1531087"/>
          </a:xfrm>
          <a:prstGeom prst="rect">
            <a:avLst/>
          </a:prstGeom>
        </p:spPr>
      </p:pic>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7599" y="1541722"/>
            <a:ext cx="2642592" cy="1531087"/>
          </a:xfrm>
          <a:prstGeom prst="rect">
            <a:avLst/>
          </a:prstGeom>
        </p:spPr>
      </p:pic>
      <p:pic>
        <p:nvPicPr>
          <p:cNvPr id="8" name="Resim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7599" y="3072808"/>
            <a:ext cx="2642592" cy="2070691"/>
          </a:xfrm>
          <a:prstGeom prst="rect">
            <a:avLst/>
          </a:prstGeom>
        </p:spPr>
      </p:pic>
      <p:pic>
        <p:nvPicPr>
          <p:cNvPr id="9" name="Resim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50000" y="3072809"/>
            <a:ext cx="2307598" cy="2070690"/>
          </a:xfrm>
          <a:prstGeom prst="rect">
            <a:avLst/>
          </a:prstGeom>
        </p:spPr>
      </p:pic>
    </p:spTree>
    <p:extLst>
      <p:ext uri="{BB962C8B-B14F-4D97-AF65-F5344CB8AC3E}">
        <p14:creationId xmlns:p14="http://schemas.microsoft.com/office/powerpoint/2010/main" val="13285442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000" y="0"/>
            <a:ext cx="7794000" cy="5143500"/>
          </a:xfrm>
          <a:prstGeom prst="rect">
            <a:avLst/>
          </a:prstGeom>
        </p:spPr>
      </p:pic>
      <p:sp>
        <p:nvSpPr>
          <p:cNvPr id="10" name="İçerik Yer Tutucusu 2"/>
          <p:cNvSpPr txBox="1">
            <a:spLocks/>
          </p:cNvSpPr>
          <p:nvPr/>
        </p:nvSpPr>
        <p:spPr>
          <a:xfrm>
            <a:off x="1448832" y="4155926"/>
            <a:ext cx="7596336" cy="987574"/>
          </a:xfrm>
          <a:prstGeom prst="rect">
            <a:avLst/>
          </a:prstGeom>
          <a:solidFill>
            <a:srgbClr val="257540">
              <a:alpha val="96863"/>
            </a:srgb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accent5">
                  <a:lumMod val="75000"/>
                </a:schemeClr>
              </a:buClr>
              <a:buNone/>
            </a:pPr>
            <a:r>
              <a:rPr lang="tr-TR" sz="2000" b="1" dirty="0" smtClean="0">
                <a:solidFill>
                  <a:schemeClr val="accent5">
                    <a:lumMod val="60000"/>
                    <a:lumOff val="40000"/>
                  </a:schemeClr>
                </a:solidFill>
                <a:effectLst>
                  <a:outerShdw blurRad="38100" dist="38100" dir="2700000" algn="tl">
                    <a:srgbClr val="000000">
                      <a:alpha val="43137"/>
                    </a:srgbClr>
                  </a:outerShdw>
                </a:effectLst>
                <a:latin typeface="Constantia" panose="02030602050306030303" pitchFamily="18" charset="0"/>
              </a:rPr>
              <a:t>TEŞEKKÜR EDERİZ.</a:t>
            </a:r>
          </a:p>
          <a:p>
            <a:pPr>
              <a:buClr>
                <a:schemeClr val="accent5">
                  <a:lumMod val="75000"/>
                </a:schemeClr>
              </a:buClr>
            </a:pPr>
            <a:r>
              <a:rPr lang="tr-TR" sz="1800" dirty="0">
                <a:solidFill>
                  <a:schemeClr val="accent5">
                    <a:lumMod val="40000"/>
                    <a:lumOff val="60000"/>
                  </a:schemeClr>
                </a:solidFill>
              </a:rPr>
              <a:t>Geri bildirim ve </a:t>
            </a:r>
            <a:r>
              <a:rPr lang="tr-TR" sz="1800" dirty="0" smtClean="0">
                <a:solidFill>
                  <a:schemeClr val="accent5">
                    <a:lumMod val="40000"/>
                    <a:lumOff val="60000"/>
                  </a:schemeClr>
                </a:solidFill>
              </a:rPr>
              <a:t>görüşleriniz için, </a:t>
            </a:r>
            <a:r>
              <a:rPr lang="tr-TR" sz="1800" dirty="0" smtClean="0">
                <a:solidFill>
                  <a:schemeClr val="accent5">
                    <a:lumMod val="40000"/>
                    <a:lumOff val="60000"/>
                  </a:schemeClr>
                </a:solidFill>
                <a:hlinkClick r:id="rId4"/>
              </a:rPr>
              <a:t>www.washingtonresorthotel.com</a:t>
            </a:r>
            <a:r>
              <a:rPr lang="tr-TR" sz="1800" dirty="0" smtClean="0">
                <a:solidFill>
                  <a:schemeClr val="accent5">
                    <a:lumMod val="40000"/>
                    <a:lumOff val="60000"/>
                  </a:schemeClr>
                </a:solidFill>
              </a:rPr>
              <a:t> adresini ziyaret edebilirsiniz.</a:t>
            </a:r>
            <a:endParaRPr lang="tr-TR" sz="1800" dirty="0">
              <a:solidFill>
                <a:schemeClr val="accent5">
                  <a:lumMod val="40000"/>
                  <a:lumOff val="60000"/>
                </a:schemeClr>
              </a:solidFill>
            </a:endParaRPr>
          </a:p>
        </p:txBody>
      </p:sp>
      <p:sp>
        <p:nvSpPr>
          <p:cNvPr id="6" name="Dikdörtgen 5"/>
          <p:cNvSpPr/>
          <p:nvPr/>
        </p:nvSpPr>
        <p:spPr>
          <a:xfrm>
            <a:off x="0" y="0"/>
            <a:ext cx="1350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408114"/>
            <a:ext cx="1350000" cy="327272"/>
          </a:xfrm>
          <a:prstGeom prst="rect">
            <a:avLst/>
          </a:prstGeom>
        </p:spPr>
      </p:pic>
      <p:sp>
        <p:nvSpPr>
          <p:cNvPr id="14" name="Slayt Numarası Yer Tutucusu 9"/>
          <p:cNvSpPr txBox="1">
            <a:spLocks/>
          </p:cNvSpPr>
          <p:nvPr/>
        </p:nvSpPr>
        <p:spPr>
          <a:xfrm>
            <a:off x="0" y="4783500"/>
            <a:ext cx="360000" cy="360000"/>
          </a:xfrm>
          <a:prstGeom prst="roundRect">
            <a:avLst/>
          </a:prstGeom>
          <a:solidFill>
            <a:srgbClr val="257540"/>
          </a:solidFill>
        </p:spPr>
        <p:txBody>
          <a:bodyPr vert="horz" lIns="0" tIns="0" rIns="0" bIns="0" anchor="ctr"/>
          <a:lstStyle>
            <a:defPPr>
              <a:defRPr lang="tr-TR"/>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302176B-0E47-46AC-8F43-DAB4B8A37D06}" type="slidenum">
              <a:rPr lang="tr-TR" sz="1600" b="1" smtClean="0">
                <a:ln>
                  <a:solidFill>
                    <a:schemeClr val="bg1"/>
                  </a:solidFill>
                </a:ln>
                <a:solidFill>
                  <a:schemeClr val="bg1"/>
                </a:solidFill>
                <a:effectLst>
                  <a:outerShdw blurRad="38100" dist="38100" dir="2700000" algn="tl">
                    <a:srgbClr val="000000">
                      <a:alpha val="43137"/>
                    </a:srgbClr>
                  </a:outerShdw>
                </a:effectLst>
              </a:rPr>
              <a:pPr algn="ctr"/>
              <a:t>51</a:t>
            </a:fld>
            <a:endParaRPr lang="tr-TR" sz="1600" b="1" dirty="0">
              <a:ln>
                <a:solidFill>
                  <a:schemeClr val="bg1"/>
                </a:solidFill>
              </a:ln>
              <a:solidFill>
                <a:schemeClr val="bg1"/>
              </a:solidFill>
              <a:effectLst>
                <a:outerShdw blurRad="38100" dist="38100" dir="2700000" algn="tl">
                  <a:srgbClr val="000000">
                    <a:alpha val="43137"/>
                  </a:srgbClr>
                </a:outerShdw>
              </a:effectLst>
            </a:endParaRPr>
          </a:p>
        </p:txBody>
      </p:sp>
      <p:cxnSp>
        <p:nvCxnSpPr>
          <p:cNvPr id="15" name="Düz Bağlayıcı 14"/>
          <p:cNvCxnSpPr/>
          <p:nvPr/>
        </p:nvCxnSpPr>
        <p:spPr>
          <a:xfrm>
            <a:off x="1448832" y="4515966"/>
            <a:ext cx="2789954" cy="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355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1952</Words>
  <Application>Microsoft Office PowerPoint</Application>
  <PresentationFormat>Ekran Gösterisi (16:9)</PresentationFormat>
  <Paragraphs>278</Paragraphs>
  <Slides>51</Slides>
  <Notes>21</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Akış</vt:lpstr>
      <vt:lpstr>PowerPoint Sunusu</vt:lpstr>
      <vt:lpstr>PowerPoint Sunusu</vt:lpstr>
      <vt:lpstr>SÜRDÜRÜLEBİLİRLİK POLİTİKAMIZ</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Çocuklar  ve Özel Gereksinimli Bireyler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Ayşegül Güneş</dc:creator>
  <cp:lastModifiedBy>Ayşegül Güneş</cp:lastModifiedBy>
  <cp:revision>39</cp:revision>
  <dcterms:modified xsi:type="dcterms:W3CDTF">2024-05-06T12:36:07Z</dcterms:modified>
</cp:coreProperties>
</file>