
<file path=[Content_Types].xml><?xml version="1.0" encoding="utf-8"?>
<Types xmlns="http://schemas.openxmlformats.org/package/2006/content-types">
  <Default Extension="png" ContentType="image/png"/>
  <Default Extension="jfif" ContentType="image/jpe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3"/>
  </p:notesMasterIdLst>
  <p:sldIdLst>
    <p:sldId id="256" r:id="rId2"/>
    <p:sldId id="257" r:id="rId3"/>
    <p:sldId id="258" r:id="rId4"/>
    <p:sldId id="259" r:id="rId5"/>
    <p:sldId id="301" r:id="rId6"/>
    <p:sldId id="260" r:id="rId7"/>
    <p:sldId id="302"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303" r:id="rId22"/>
    <p:sldId id="304" r:id="rId23"/>
    <p:sldId id="305" r:id="rId24"/>
    <p:sldId id="306" r:id="rId25"/>
    <p:sldId id="307" r:id="rId26"/>
    <p:sldId id="308" r:id="rId27"/>
    <p:sldId id="309" r:id="rId28"/>
    <p:sldId id="310" r:id="rId29"/>
    <p:sldId id="311" r:id="rId30"/>
    <p:sldId id="312" r:id="rId31"/>
    <p:sldId id="313" r:id="rId32"/>
    <p:sldId id="314" r:id="rId33"/>
    <p:sldId id="321" r:id="rId34"/>
    <p:sldId id="334" r:id="rId35"/>
    <p:sldId id="333" r:id="rId36"/>
    <p:sldId id="332" r:id="rId37"/>
    <p:sldId id="331" r:id="rId38"/>
    <p:sldId id="330" r:id="rId39"/>
    <p:sldId id="329" r:id="rId40"/>
    <p:sldId id="328" r:id="rId41"/>
    <p:sldId id="327" r:id="rId42"/>
    <p:sldId id="326" r:id="rId43"/>
    <p:sldId id="325" r:id="rId44"/>
    <p:sldId id="324" r:id="rId45"/>
    <p:sldId id="323" r:id="rId46"/>
    <p:sldId id="322" r:id="rId47"/>
    <p:sldId id="315" r:id="rId48"/>
    <p:sldId id="320" r:id="rId49"/>
    <p:sldId id="319" r:id="rId50"/>
    <p:sldId id="318" r:id="rId51"/>
    <p:sldId id="317" r:id="rId52"/>
  </p:sldIdLst>
  <p:sldSz cx="9144000" cy="5143500" type="screen16x9"/>
  <p:notesSz cx="6858000" cy="9144000"/>
  <p:defaultTextStyle>
    <a:defPPr lvl="0">
      <a:defRPr lang="en"/>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7540"/>
    <a:srgbClr val="4584D3"/>
    <a:srgbClr val="C8FEFD"/>
    <a:srgbClr val="277D44"/>
    <a:srgbClr val="007600"/>
    <a:srgbClr val="008000"/>
    <a:srgbClr val="C6EDFC"/>
    <a:srgbClr val="2F503F"/>
    <a:srgbClr val="41C36C"/>
    <a:srgbClr val="3098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0" d="100"/>
          <a:sy n="90" d="100"/>
        </p:scale>
        <p:origin x="-816"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7.bin"/></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8.bin"/></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9.bin"/></Relationships>
</file>

<file path=ppt/charts/_rels/chart10.xml.rels><?xml version="1.0" encoding="UTF-8" standalone="yes"?>
<Relationships xmlns="http://schemas.openxmlformats.org/package/2006/relationships"><Relationship Id="rId1" Type="http://schemas.openxmlformats.org/officeDocument/2006/relationships/oleObject" Target="../embeddings/oleObject10.bin"/></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1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 dirty="0"/>
              <a:t>ELECTRICITY </a:t>
            </a:r>
            <a:r>
              <a:rPr lang="en" baseline="0" dirty="0"/>
              <a:t>CONSUMPTION PER PERSON </a:t>
            </a:r>
            <a:r>
              <a:rPr lang="en" baseline="0" dirty="0" smtClean="0"/>
              <a:t>( </a:t>
            </a:r>
            <a:r>
              <a:rPr lang="en" baseline="0" dirty="0"/>
              <a:t>KWH/h)</a:t>
            </a:r>
          </a:p>
        </c:rich>
      </c:tx>
      <c:layout/>
      <c:overlay val="0"/>
      <c:spPr>
        <a:noFill/>
        <a:ln>
          <a:noFill/>
        </a:ln>
        <a:effectLst/>
      </c:spPr>
    </c:title>
    <c:autoTitleDeleted val="0"/>
    <c:plotArea>
      <c:layout/>
      <c:barChart>
        <c:barDir val="col"/>
        <c:grouping val="clustered"/>
        <c:varyColors val="0"/>
        <c:ser>
          <c:idx val="0"/>
          <c:order val="0"/>
          <c:tx>
            <c:v>2021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'ELEKTRİK GRAFİK'!$D$3</c:f>
              <c:numCache>
                <c:formatCode>0.00</c:formatCode>
                <c:ptCount val="1"/>
                <c:pt idx="0">
                  <c:v>14.872513219358357</c:v>
                </c:pt>
              </c:numCache>
            </c:numRef>
          </c:val>
        </c:ser>
        <c:ser>
          <c:idx val="1"/>
          <c:order val="1"/>
          <c:tx>
            <c:v>2022</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'ELEKTRİK GRAFİK'!$D$4</c:f>
              <c:numCache>
                <c:formatCode>0.00</c:formatCode>
                <c:ptCount val="1"/>
                <c:pt idx="0">
                  <c:v>12.542076291646547</c:v>
                </c:pt>
              </c:numCache>
            </c:numRef>
          </c:val>
        </c:ser>
        <c:ser>
          <c:idx val="2"/>
          <c:order val="2"/>
          <c:tx>
            <c:v>2023</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'ELEKTRİK GRAFİK'!$D$5</c:f>
              <c:numCache>
                <c:formatCode>0.00</c:formatCode>
                <c:ptCount val="1"/>
                <c:pt idx="0">
                  <c:v>14.372</c:v>
                </c:pt>
              </c:numCache>
            </c:numRef>
          </c:val>
        </c:ser>
        <c:dLbls>
          <c:dLblPos val="outEnd"/>
          <c:showLegendKey val="0"/>
          <c:showVal val="1"/>
          <c:showCatName val="0"/>
          <c:showSerName val="0"/>
          <c:showPercent val="0"/>
          <c:showBubbleSize val="0"/>
        </c:dLbls>
        <c:gapWidth val="500"/>
        <c:overlap val="-27"/>
        <c:axId val="196787712"/>
        <c:axId val="129301248"/>
      </c:barChart>
      <c:catAx>
        <c:axId val="1967877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29301248"/>
        <c:crosses val="autoZero"/>
        <c:auto val="1"/>
        <c:lblAlgn val="ctr"/>
        <c:lblOffset val="100"/>
        <c:noMultiLvlLbl val="0"/>
      </c:catAx>
      <c:valAx>
        <c:axId val="12930124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9678771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
              <a:t>LNG </a:t>
            </a:r>
            <a:r>
              <a:rPr lang="en" baseline="0"/>
              <a:t>CONSUMPTION AMOUNT PER PERSON (KG)</a:t>
            </a:r>
            <a:endParaRPr lang="tr-TR"/>
          </a:p>
        </c:rich>
      </c:tx>
      <c:layout/>
      <c:overlay val="0"/>
      <c:spPr>
        <a:noFill/>
        <a:ln>
          <a:noFill/>
        </a:ln>
        <a:effectLst/>
      </c:spPr>
    </c:title>
    <c:autoTitleDeleted val="0"/>
    <c:plotArea>
      <c:layout/>
      <c:barChart>
        <c:barDir val="col"/>
        <c:grouping val="clustered"/>
        <c:varyColors val="0"/>
        <c:ser>
          <c:idx val="0"/>
          <c:order val="0"/>
          <c:tx>
            <c:v>2021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'LNG GRAFİK'!$B$3</c:f>
              <c:numCache>
                <c:formatCode>General</c:formatCode>
                <c:ptCount val="1"/>
                <c:pt idx="0">
                  <c:v>0.48</c:v>
                </c:pt>
              </c:numCache>
            </c:numRef>
          </c:val>
        </c:ser>
        <c:ser>
          <c:idx val="1"/>
          <c:order val="1"/>
          <c:tx>
            <c:v>2022</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'LNG GRAFİK'!$B$4</c:f>
              <c:numCache>
                <c:formatCode>General</c:formatCode>
                <c:ptCount val="1"/>
                <c:pt idx="0">
                  <c:v>0.43</c:v>
                </c:pt>
              </c:numCache>
            </c:numRef>
          </c:val>
        </c:ser>
        <c:ser>
          <c:idx val="2"/>
          <c:order val="2"/>
          <c:tx>
            <c:v>2023</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'LNG GRAFİK'!$B$5</c:f>
              <c:numCache>
                <c:formatCode>General</c:formatCode>
                <c:ptCount val="1"/>
                <c:pt idx="0">
                  <c:v>0.38</c:v>
                </c:pt>
              </c:numCache>
            </c:numRef>
          </c:val>
        </c:ser>
        <c:dLbls>
          <c:dLblPos val="outEnd"/>
          <c:showLegendKey val="0"/>
          <c:showVal val="1"/>
          <c:showCatName val="0"/>
          <c:showSerName val="0"/>
          <c:showPercent val="0"/>
          <c:showBubbleSize val="0"/>
        </c:dLbls>
        <c:gapWidth val="385"/>
        <c:overlap val="-27"/>
        <c:axId val="129362944"/>
        <c:axId val="158088512"/>
      </c:barChart>
      <c:catAx>
        <c:axId val="12936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58088512"/>
        <c:crosses val="autoZero"/>
        <c:auto val="1"/>
        <c:lblAlgn val="ctr"/>
        <c:lblOffset val="100"/>
        <c:noMultiLvlLbl val="0"/>
      </c:catAx>
      <c:valAx>
        <c:axId val="15808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2936294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
              <a:t>DIESEL CONSUMPTION PER CAPITA (L)</a:t>
            </a:r>
          </a:p>
        </c:rich>
      </c:tx>
      <c:layout>
        <c:manualLayout>
          <c:xMode val="edge"/>
          <c:yMode val="edge"/>
          <c:x val="0.22903455818022747"/>
          <c:y val="3.2407407407407406E-2"/>
        </c:manualLayout>
      </c:layout>
      <c:overlay val="0"/>
      <c:spPr>
        <a:noFill/>
        <a:ln>
          <a:noFill/>
        </a:ln>
        <a:effectLst/>
      </c:spPr>
    </c:title>
    <c:autoTitleDeleted val="0"/>
    <c:plotArea>
      <c:layout/>
      <c:barChart>
        <c:barDir val="col"/>
        <c:grouping val="clustered"/>
        <c:varyColors val="0"/>
        <c:ser>
          <c:idx val="0"/>
          <c:order val="0"/>
          <c:tx>
            <c:v>2021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'MOTORİN GRAFİK'!$B$3</c:f>
              <c:numCache>
                <c:formatCode>General</c:formatCode>
                <c:ptCount val="1"/>
                <c:pt idx="0">
                  <c:v>0.03</c:v>
                </c:pt>
              </c:numCache>
            </c:numRef>
          </c:val>
        </c:ser>
        <c:ser>
          <c:idx val="1"/>
          <c:order val="1"/>
          <c:tx>
            <c:v>2022</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'MOTORİN GRAFİK'!$B$4</c:f>
              <c:numCache>
                <c:formatCode>General</c:formatCode>
                <c:ptCount val="1"/>
                <c:pt idx="0">
                  <c:v>0.04</c:v>
                </c:pt>
              </c:numCache>
            </c:numRef>
          </c:val>
        </c:ser>
        <c:ser>
          <c:idx val="2"/>
          <c:order val="2"/>
          <c:tx>
            <c:v>2023</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'MOTORİN GRAFİK'!$B$5</c:f>
              <c:numCache>
                <c:formatCode>General</c:formatCode>
                <c:ptCount val="1"/>
                <c:pt idx="0">
                  <c:v>0.05</c:v>
                </c:pt>
              </c:numCache>
            </c:numRef>
          </c:val>
        </c:ser>
        <c:dLbls>
          <c:dLblPos val="outEnd"/>
          <c:showLegendKey val="0"/>
          <c:showVal val="1"/>
          <c:showCatName val="0"/>
          <c:showSerName val="0"/>
          <c:showPercent val="0"/>
          <c:showBubbleSize val="0"/>
        </c:dLbls>
        <c:gapWidth val="289"/>
        <c:overlap val="-27"/>
        <c:axId val="270921728"/>
        <c:axId val="45614784"/>
      </c:barChart>
      <c:catAx>
        <c:axId val="27092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45614784"/>
        <c:crosses val="autoZero"/>
        <c:auto val="1"/>
        <c:lblAlgn val="ctr"/>
        <c:lblOffset val="100"/>
        <c:noMultiLvlLbl val="0"/>
      </c:catAx>
      <c:valAx>
        <c:axId val="4561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7092172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
              <a:t>WATER CONSUMPTION PER PERSON (TONS)</a:t>
            </a:r>
          </a:p>
        </c:rich>
      </c:tx>
      <c:layout/>
      <c:overlay val="0"/>
      <c:spPr>
        <a:noFill/>
        <a:ln>
          <a:noFill/>
        </a:ln>
        <a:effectLst/>
      </c:spPr>
    </c:title>
    <c:autoTitleDeleted val="0"/>
    <c:plotArea>
      <c:layout/>
      <c:barChart>
        <c:barDir val="col"/>
        <c:grouping val="clustered"/>
        <c:varyColors val="0"/>
        <c:ser>
          <c:idx val="0"/>
          <c:order val="0"/>
          <c:tx>
            <c:v>2021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'[SU TÜKETİM GRAFİK.XLSX]SU GRAFİK (2)'!$B$3</c:f>
              <c:numCache>
                <c:formatCode>General</c:formatCode>
                <c:ptCount val="1"/>
                <c:pt idx="0">
                  <c:v>0.56999999999999995</c:v>
                </c:pt>
              </c:numCache>
            </c:numRef>
          </c:val>
        </c:ser>
        <c:ser>
          <c:idx val="1"/>
          <c:order val="1"/>
          <c:tx>
            <c:v>2022</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'[SU TÜKETİM GRAFİK.XLSX]SU GRAFİK (2)'!$B$4</c:f>
              <c:numCache>
                <c:formatCode>General</c:formatCode>
                <c:ptCount val="1"/>
                <c:pt idx="0">
                  <c:v>0.46</c:v>
                </c:pt>
              </c:numCache>
            </c:numRef>
          </c:val>
        </c:ser>
        <c:ser>
          <c:idx val="2"/>
          <c:order val="2"/>
          <c:tx>
            <c:v>2023</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'[SU TÜKETİM GRAFİK.XLSX]SU GRAFİK (2)'!$B$5</c:f>
              <c:numCache>
                <c:formatCode>General</c:formatCode>
                <c:ptCount val="1"/>
                <c:pt idx="0">
                  <c:v>0.44</c:v>
                </c:pt>
              </c:numCache>
            </c:numRef>
          </c:val>
        </c:ser>
        <c:dLbls>
          <c:dLblPos val="outEnd"/>
          <c:showLegendKey val="0"/>
          <c:showVal val="1"/>
          <c:showCatName val="0"/>
          <c:showSerName val="0"/>
          <c:showPercent val="0"/>
          <c:showBubbleSize val="0"/>
        </c:dLbls>
        <c:gapWidth val="395"/>
        <c:overlap val="-27"/>
        <c:axId val="271002112"/>
        <c:axId val="125758848"/>
      </c:barChart>
      <c:catAx>
        <c:axId val="27100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25758848"/>
        <c:crosses val="autoZero"/>
        <c:auto val="1"/>
        <c:lblAlgn val="ctr"/>
        <c:lblOffset val="100"/>
        <c:noMultiLvlLbl val="0"/>
      </c:catAx>
      <c:valAx>
        <c:axId val="125758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
                  <a:t>WATER CONSUMPTION PER PERSON </a:t>
                </a:r>
                <a:r>
                  <a:rPr lang="en" baseline="0"/>
                  <a:t>(TONS)</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7100211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 dirty="0" err="1"/>
              <a:t>Total</a:t>
            </a:r>
            <a:r>
              <a:rPr lang="en" dirty="0"/>
              <a:t> </a:t>
            </a:r>
            <a:r>
              <a:rPr lang="en" dirty="0" err="1"/>
              <a:t>Person</a:t>
            </a:r>
            <a:r>
              <a:rPr lang="en" dirty="0"/>
              <a:t> </a:t>
            </a:r>
            <a:r>
              <a:rPr lang="en" dirty="0" err="1"/>
              <a:t>head</a:t>
            </a:r>
            <a:r>
              <a:rPr lang="en" dirty="0"/>
              <a:t> </a:t>
            </a:r>
            <a:r>
              <a:rPr lang="en" dirty="0" err="1"/>
              <a:t>Chemical</a:t>
            </a:r>
            <a:r>
              <a:rPr lang="en" dirty="0"/>
              <a:t> </a:t>
            </a:r>
            <a:r>
              <a:rPr lang="en" dirty="0" err="1"/>
              <a:t>consumption</a:t>
            </a:r>
            <a:r>
              <a:rPr lang="en" dirty="0"/>
              <a:t> </a:t>
            </a:r>
            <a:r>
              <a:rPr lang="en" dirty="0" smtClean="0"/>
              <a:t>( KG )</a:t>
            </a:r>
            <a:endParaRPr lang="en-US" dirty="0"/>
          </a:p>
        </c:rich>
      </c:tx>
      <c:layout/>
      <c:overlay val="0"/>
    </c:title>
    <c:autoTitleDeleted val="0"/>
    <c:plotArea>
      <c:layout/>
      <c:barChart>
        <c:barDir val="col"/>
        <c:grouping val="clustered"/>
        <c:varyColors val="0"/>
        <c:ser>
          <c:idx val="0"/>
          <c:order val="0"/>
          <c:tx>
            <c:v>Kişi Başına Düşen Tüketim Oranı</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'[2022 KİMYASAL TÜKETİMİ.xlsx]Sheet'!$D$61</c:f>
              <c:numCache>
                <c:formatCode>General</c:formatCode>
                <c:ptCount val="1"/>
                <c:pt idx="0">
                  <c:v>2022</c:v>
                </c:pt>
              </c:numCache>
            </c:numRef>
          </c:cat>
          <c:val>
            <c:numRef>
              <c:f>'[2022 KİMYASAL TÜKETİMİ.xlsx]Sheet'!$E$61</c:f>
              <c:numCache>
                <c:formatCode>General</c:formatCode>
                <c:ptCount val="1"/>
                <c:pt idx="0">
                  <c:v>0.63</c:v>
                </c:pt>
              </c:numCache>
            </c:numRef>
          </c:val>
        </c:ser>
        <c:dLbls>
          <c:dLblPos val="outEnd"/>
          <c:showLegendKey val="0"/>
          <c:showVal val="1"/>
          <c:showCatName val="0"/>
          <c:showSerName val="0"/>
          <c:showPercent val="0"/>
          <c:showBubbleSize val="0"/>
        </c:dLbls>
        <c:gapWidth val="150"/>
        <c:axId val="280172032"/>
        <c:axId val="129296640"/>
      </c:barChart>
      <c:catAx>
        <c:axId val="280172032"/>
        <c:scaling>
          <c:orientation val="minMax"/>
        </c:scaling>
        <c:delete val="0"/>
        <c:axPos val="b"/>
        <c:numFmt formatCode="General" sourceLinked="1"/>
        <c:majorTickMark val="none"/>
        <c:minorTickMark val="none"/>
        <c:tickLblPos val="nextTo"/>
        <c:crossAx val="129296640"/>
        <c:crosses val="autoZero"/>
        <c:auto val="1"/>
        <c:lblAlgn val="ctr"/>
        <c:lblOffset val="100"/>
        <c:noMultiLvlLbl val="0"/>
      </c:catAx>
      <c:valAx>
        <c:axId val="129296640"/>
        <c:scaling>
          <c:orientation val="minMax"/>
          <c:max val="1"/>
          <c:min val="0"/>
        </c:scaling>
        <c:delete val="0"/>
        <c:axPos val="l"/>
        <c:majorGridlines>
          <c:spPr>
            <a:ln>
              <a:solidFill>
                <a:schemeClr val="bg1">
                  <a:lumMod val="75000"/>
                </a:schemeClr>
              </a:solidFill>
            </a:ln>
          </c:spPr>
        </c:majorGridlines>
        <c:numFmt formatCode="General" sourceLinked="1"/>
        <c:majorTickMark val="none"/>
        <c:minorTickMark val="none"/>
        <c:tickLblPos val="nextTo"/>
        <c:crossAx val="280172032"/>
        <c:crosses val="autoZero"/>
        <c:crossBetween val="between"/>
      </c:valAx>
      <c:dTable>
        <c:showHorzBorder val="1"/>
        <c:showVertBorder val="1"/>
        <c:showOutline val="1"/>
        <c:showKeys val="1"/>
      </c:dTable>
    </c:plotArea>
    <c:plotVisOnly val="1"/>
    <c:dispBlanksAs val="gap"/>
    <c:showDLblsOverMax val="0"/>
  </c:chart>
  <c:spPr>
    <a:solidFill>
      <a:schemeClr val="bg1"/>
    </a:solidFill>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w="25400">
          <a:noFill/>
        </a:ln>
      </c:spPr>
      <c:txPr>
        <a:bodyPr/>
        <a:lstStyle/>
        <a:p>
          <a:pPr>
            <a:defRPr sz="1400" b="0" i="0" u="none" strike="noStrike" baseline="0">
              <a:solidFill>
                <a:srgbClr val="333333"/>
              </a:solidFill>
              <a:latin typeface="Calibri"/>
              <a:ea typeface="Calibri"/>
              <a:cs typeface="Calibri"/>
            </a:defRPr>
          </a:pPr>
          <a:endParaRPr lang="tr-TR"/>
        </a:p>
      </c:txPr>
    </c:title>
    <c:autoTitleDeleted val="0"/>
    <c:plotArea>
      <c:layout/>
      <c:barChart>
        <c:barDir val="col"/>
        <c:grouping val="clustered"/>
        <c:varyColors val="0"/>
        <c:ser>
          <c:idx val="0"/>
          <c:order val="0"/>
          <c:tx>
            <c:strRef>
              <c:f>'[GRAFİKLER (2).xlsx]Kimyasal Tüketim'!$B$1</c:f>
              <c:strCache>
                <c:ptCount val="1"/>
                <c:pt idx="0">
                  <c:v>KİMYASAL TÜKETİM ORANI</c:v>
                </c:pt>
              </c:strCache>
            </c:strRef>
          </c:tx>
          <c:spPr>
            <a:solidFill>
              <a:srgbClr val="5B9BD5"/>
            </a:solidFill>
            <a:ln w="25400">
              <a:noFill/>
            </a:ln>
          </c:spPr>
          <c:invertIfNegative val="0"/>
          <c:dLbls>
            <c:spPr>
              <a:noFill/>
              <a:ln w="25400">
                <a:noFill/>
              </a:ln>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'[GRAFİKLER (2).xlsx]Kimyasal Tüketim'!$A$3</c:f>
              <c:numCache>
                <c:formatCode>General</c:formatCode>
                <c:ptCount val="1"/>
                <c:pt idx="0">
                  <c:v>2023</c:v>
                </c:pt>
              </c:numCache>
            </c:numRef>
          </c:cat>
          <c:val>
            <c:numRef>
              <c:f>'[GRAFİKLER (2).xlsx]Kimyasal Tüketim'!$B$3</c:f>
              <c:numCache>
                <c:formatCode>0.00</c:formatCode>
                <c:ptCount val="1"/>
                <c:pt idx="0">
                  <c:v>0.38</c:v>
                </c:pt>
              </c:numCache>
            </c:numRef>
          </c:val>
        </c:ser>
        <c:dLbls>
          <c:showLegendKey val="0"/>
          <c:showVal val="0"/>
          <c:showCatName val="0"/>
          <c:showSerName val="0"/>
          <c:showPercent val="0"/>
          <c:showBubbleSize val="0"/>
        </c:dLbls>
        <c:gapWidth val="219"/>
        <c:overlap val="-27"/>
        <c:axId val="280172544"/>
        <c:axId val="158085632"/>
      </c:barChart>
      <c:catAx>
        <c:axId val="28017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tr-TR"/>
          </a:p>
        </c:txPr>
        <c:crossAx val="158085632"/>
        <c:crosses val="autoZero"/>
        <c:auto val="1"/>
        <c:lblAlgn val="ctr"/>
        <c:lblOffset val="100"/>
        <c:noMultiLvlLbl val="0"/>
      </c:catAx>
      <c:valAx>
        <c:axId val="15808563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6350">
            <a:noFill/>
          </a:ln>
        </c:spPr>
        <c:txPr>
          <a:bodyPr rot="0" vert="horz"/>
          <a:lstStyle/>
          <a:p>
            <a:pPr>
              <a:defRPr sz="900" b="0" i="0" u="none" strike="noStrike" baseline="0">
                <a:solidFill>
                  <a:srgbClr val="333333"/>
                </a:solidFill>
                <a:latin typeface="Calibri"/>
                <a:ea typeface="Calibri"/>
                <a:cs typeface="Calibri"/>
              </a:defRPr>
            </a:pPr>
            <a:endParaRPr lang="tr-TR"/>
          </a:p>
        </c:txPr>
        <c:crossAx val="28017254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a:lstStyle/>
          <a:p>
            <a:pPr rtl="0">
              <a:defRPr sz="900" b="0" i="0" u="none" strike="noStrike" baseline="0">
                <a:solidFill>
                  <a:srgbClr val="333333"/>
                </a:solidFill>
                <a:latin typeface="Calibri"/>
                <a:ea typeface="Calibri"/>
                <a:cs typeface="Calibri"/>
              </a:defRPr>
            </a:pPr>
            <a:endParaRPr lang="tr-TR"/>
          </a:p>
        </c:txPr>
      </c:dTable>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tr-T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 dirty="0" smtClean="0"/>
              <a:t>WASTE AMOUNT </a:t>
            </a:r>
            <a:endParaRPr lang="en-US" dirty="0"/>
          </a:p>
        </c:rich>
      </c:tx>
      <c:layout/>
      <c:overlay val="0"/>
      <c:spPr>
        <a:noFill/>
        <a:ln>
          <a:noFill/>
        </a:ln>
        <a:effectLst/>
      </c:spPr>
    </c:title>
    <c:autoTitleDeleted val="0"/>
    <c:plotArea>
      <c:layout/>
      <c:barChart>
        <c:barDir val="col"/>
        <c:grouping val="clustered"/>
        <c:varyColors val="0"/>
        <c:ser>
          <c:idx val="2"/>
          <c:order val="0"/>
          <c:tx>
            <c:v>2023</c:v>
          </c:tx>
          <c:invertIfNegative val="0"/>
          <c:val>
            <c:numRef>
              <c:f>'2023'!$C$23:$G$23</c:f>
              <c:numCache>
                <c:formatCode>0.00</c:formatCode>
                <c:ptCount val="5"/>
                <c:pt idx="0">
                  <c:v>0.87911071265069429</c:v>
                </c:pt>
                <c:pt idx="1">
                  <c:v>3.416374179764993E-2</c:v>
                </c:pt>
                <c:pt idx="2">
                  <c:v>0.10587707920036625</c:v>
                </c:pt>
                <c:pt idx="3">
                  <c:v>7.0425759194262166E-2</c:v>
                </c:pt>
                <c:pt idx="4">
                  <c:v>0.10100335724095834</c:v>
                </c:pt>
              </c:numCache>
            </c:numRef>
          </c:val>
        </c:ser>
        <c:ser>
          <c:idx val="0"/>
          <c:order val="1"/>
          <c:tx>
            <c:strRef>
              <c:f>'2023'!$B$24</c:f>
              <c:strCache>
                <c:ptCount val="1"/>
                <c:pt idx="0">
                  <c:v>2022</c:v>
                </c:pt>
              </c:strCache>
            </c:strRef>
          </c:tx>
          <c:spPr>
            <a:solidFill>
              <a:schemeClr val="accent1"/>
            </a:solidFill>
            <a:ln>
              <a:noFill/>
            </a:ln>
            <a:effectLst/>
          </c:spPr>
          <c:invertIfNegative val="0"/>
          <c:cat>
            <c:strRef>
              <c:f>'2023'!$C$22:$G$22</c:f>
              <c:strCache>
                <c:ptCount val="5"/>
                <c:pt idx="0">
                  <c:v>Biyobozunur</c:v>
                </c:pt>
                <c:pt idx="1">
                  <c:v>Metal</c:v>
                </c:pt>
                <c:pt idx="2">
                  <c:v>Cam</c:v>
                </c:pt>
                <c:pt idx="3">
                  <c:v>Plastik</c:v>
                </c:pt>
                <c:pt idx="4">
                  <c:v>Kağıt </c:v>
                </c:pt>
              </c:strCache>
            </c:strRef>
          </c:cat>
          <c:val>
            <c:numRef>
              <c:f>'2023'!$C$24:$G$24</c:f>
              <c:numCache>
                <c:formatCode>0.00</c:formatCode>
                <c:ptCount val="5"/>
                <c:pt idx="0">
                  <c:v>0.79</c:v>
                </c:pt>
                <c:pt idx="1">
                  <c:v>0.03</c:v>
                </c:pt>
                <c:pt idx="2">
                  <c:v>0.08</c:v>
                </c:pt>
                <c:pt idx="3">
                  <c:v>0.11</c:v>
                </c:pt>
                <c:pt idx="4">
                  <c:v>0.15</c:v>
                </c:pt>
              </c:numCache>
            </c:numRef>
          </c:val>
        </c:ser>
        <c:ser>
          <c:idx val="1"/>
          <c:order val="2"/>
          <c:tx>
            <c:strRef>
              <c:f>'2023'!$B$25</c:f>
              <c:strCache>
                <c:ptCount val="1"/>
                <c:pt idx="0">
                  <c:v>2021</c:v>
                </c:pt>
              </c:strCache>
            </c:strRef>
          </c:tx>
          <c:spPr>
            <a:solidFill>
              <a:schemeClr val="accent2"/>
            </a:solidFill>
            <a:ln>
              <a:noFill/>
            </a:ln>
            <a:effectLst/>
          </c:spPr>
          <c:invertIfNegative val="0"/>
          <c:cat>
            <c:strRef>
              <c:f>'2023'!$C$22:$G$22</c:f>
              <c:strCache>
                <c:ptCount val="5"/>
                <c:pt idx="0">
                  <c:v>Biyobozunur</c:v>
                </c:pt>
                <c:pt idx="1">
                  <c:v>Metal</c:v>
                </c:pt>
                <c:pt idx="2">
                  <c:v>Cam</c:v>
                </c:pt>
                <c:pt idx="3">
                  <c:v>Plastik</c:v>
                </c:pt>
                <c:pt idx="4">
                  <c:v>Kağıt </c:v>
                </c:pt>
              </c:strCache>
            </c:strRef>
          </c:cat>
          <c:val>
            <c:numRef>
              <c:f>'2023'!$C$25:$G$25</c:f>
              <c:numCache>
                <c:formatCode>0.00</c:formatCode>
                <c:ptCount val="5"/>
                <c:pt idx="0">
                  <c:v>0.78462523415455387</c:v>
                </c:pt>
                <c:pt idx="1">
                  <c:v>3.9634363218172763E-2</c:v>
                </c:pt>
                <c:pt idx="2">
                  <c:v>6.2302895217319139E-2</c:v>
                </c:pt>
                <c:pt idx="3">
                  <c:v>4.4898394707514284E-2</c:v>
                </c:pt>
                <c:pt idx="4">
                  <c:v>5.8212600478979443E-2</c:v>
                </c:pt>
              </c:numCache>
            </c:numRef>
          </c:val>
        </c:ser>
        <c:dLbls>
          <c:showLegendKey val="0"/>
          <c:showVal val="0"/>
          <c:showCatName val="0"/>
          <c:showSerName val="0"/>
          <c:showPercent val="0"/>
          <c:showBubbleSize val="0"/>
        </c:dLbls>
        <c:gapWidth val="150"/>
        <c:axId val="280527360"/>
        <c:axId val="281039360"/>
      </c:barChart>
      <c:catAx>
        <c:axId val="28052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81039360"/>
        <c:crosses val="autoZero"/>
        <c:auto val="1"/>
        <c:lblAlgn val="ctr"/>
        <c:lblOffset val="100"/>
        <c:noMultiLvlLbl val="0"/>
      </c:catAx>
      <c:valAx>
        <c:axId val="28103936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80527360"/>
        <c:crosses val="autoZero"/>
        <c:crossBetween val="between"/>
      </c:valAx>
      <c:dTable>
        <c:showHorzBorder val="1"/>
        <c:showVertBorder val="1"/>
        <c:showOutline val="1"/>
        <c:showKeys val="1"/>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w="25400">
          <a:noFill/>
        </a:ln>
      </c:spPr>
      <c:txPr>
        <a:bodyPr/>
        <a:lstStyle/>
        <a:p>
          <a:pPr>
            <a:defRPr sz="1400" b="0" i="0" u="none" strike="noStrike" baseline="0">
              <a:solidFill>
                <a:srgbClr val="333333"/>
              </a:solidFill>
              <a:latin typeface="Calibri"/>
              <a:ea typeface="Calibri"/>
              <a:cs typeface="Calibri"/>
            </a:defRPr>
          </a:pPr>
          <a:endParaRPr lang="tr-TR"/>
        </a:p>
      </c:txPr>
    </c:title>
    <c:autoTitleDeleted val="0"/>
    <c:plotArea>
      <c:layout/>
      <c:barChart>
        <c:barDir val="col"/>
        <c:grouping val="clustered"/>
        <c:varyColors val="0"/>
        <c:ser>
          <c:idx val="0"/>
          <c:order val="0"/>
          <c:tx>
            <c:strRef>
              <c:f>'[GRAFİKLER (2).xlsx]Misafir memnuniyeti'!$B$1</c:f>
              <c:strCache>
                <c:ptCount val="1"/>
                <c:pt idx="0">
                  <c:v>MİSAFİR MEMNUNİYETİ (90,15/100)</c:v>
                </c:pt>
              </c:strCache>
            </c:strRef>
          </c:tx>
          <c:spPr>
            <a:solidFill>
              <a:srgbClr val="5B9BD5"/>
            </a:solidFill>
            <a:ln w="25400">
              <a:noFill/>
            </a:ln>
          </c:spPr>
          <c:invertIfNegative val="0"/>
          <c:dLbls>
            <c:spPr>
              <a:noFill/>
              <a:ln w="25400">
                <a:noFill/>
              </a:ln>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'[GRAFİKLER (2).xlsx]Misafir memnuniyeti'!$A$2:$A$3</c:f>
              <c:numCache>
                <c:formatCode>General</c:formatCode>
                <c:ptCount val="2"/>
                <c:pt idx="0">
                  <c:v>2022</c:v>
                </c:pt>
                <c:pt idx="1">
                  <c:v>2023</c:v>
                </c:pt>
              </c:numCache>
            </c:numRef>
          </c:cat>
          <c:val>
            <c:numRef>
              <c:f>'[GRAFİKLER (2).xlsx]Misafir memnuniyeti'!$B$2:$B$3</c:f>
              <c:numCache>
                <c:formatCode>0.00</c:formatCode>
                <c:ptCount val="2"/>
                <c:pt idx="0">
                  <c:v>89.9</c:v>
                </c:pt>
                <c:pt idx="1">
                  <c:v>90.15</c:v>
                </c:pt>
              </c:numCache>
            </c:numRef>
          </c:val>
        </c:ser>
        <c:dLbls>
          <c:showLegendKey val="0"/>
          <c:showVal val="0"/>
          <c:showCatName val="0"/>
          <c:showSerName val="0"/>
          <c:showPercent val="0"/>
          <c:showBubbleSize val="0"/>
        </c:dLbls>
        <c:gapWidth val="219"/>
        <c:overlap val="-27"/>
        <c:axId val="280641024"/>
        <c:axId val="129237568"/>
      </c:barChart>
      <c:catAx>
        <c:axId val="28064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tr-TR"/>
          </a:p>
        </c:txPr>
        <c:crossAx val="129237568"/>
        <c:crosses val="autoZero"/>
        <c:auto val="1"/>
        <c:lblAlgn val="ctr"/>
        <c:lblOffset val="100"/>
        <c:noMultiLvlLbl val="0"/>
      </c:catAx>
      <c:valAx>
        <c:axId val="12923756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6350">
            <a:noFill/>
          </a:ln>
        </c:spPr>
        <c:txPr>
          <a:bodyPr rot="0" vert="horz"/>
          <a:lstStyle/>
          <a:p>
            <a:pPr>
              <a:defRPr sz="900" b="0" i="0" u="none" strike="noStrike" baseline="0">
                <a:solidFill>
                  <a:srgbClr val="333333"/>
                </a:solidFill>
                <a:latin typeface="Calibri"/>
                <a:ea typeface="Calibri"/>
                <a:cs typeface="Calibri"/>
              </a:defRPr>
            </a:pPr>
            <a:endParaRPr lang="tr-TR"/>
          </a:p>
        </c:txPr>
        <c:crossAx val="28064102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a:lstStyle/>
          <a:p>
            <a:pPr rtl="0">
              <a:defRPr sz="900" b="0" i="0" u="none" strike="noStrike" baseline="0">
                <a:solidFill>
                  <a:srgbClr val="333333"/>
                </a:solidFill>
                <a:latin typeface="Calibri"/>
                <a:ea typeface="Calibri"/>
                <a:cs typeface="Calibri"/>
              </a:defRPr>
            </a:pPr>
            <a:endParaRPr lang="tr-TR"/>
          </a:p>
        </c:txPr>
      </c:dTable>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tr-T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w="25400">
          <a:noFill/>
        </a:ln>
      </c:spPr>
      <c:txPr>
        <a:bodyPr/>
        <a:lstStyle/>
        <a:p>
          <a:pPr>
            <a:defRPr sz="1400" b="0" i="0" u="none" strike="noStrike" baseline="0">
              <a:solidFill>
                <a:srgbClr val="333333"/>
              </a:solidFill>
              <a:latin typeface="Calibri"/>
              <a:ea typeface="Calibri"/>
              <a:cs typeface="Calibri"/>
            </a:defRPr>
          </a:pPr>
          <a:endParaRPr lang="tr-TR"/>
        </a:p>
      </c:txPr>
    </c:title>
    <c:autoTitleDeleted val="0"/>
    <c:plotArea>
      <c:layout/>
      <c:barChart>
        <c:barDir val="col"/>
        <c:grouping val="clustered"/>
        <c:varyColors val="0"/>
        <c:ser>
          <c:idx val="0"/>
          <c:order val="0"/>
          <c:tx>
            <c:strRef>
              <c:f>'[GRAFİKLER (2).xlsx]Yerel Personel'!$B$1</c:f>
              <c:strCache>
                <c:ptCount val="1"/>
                <c:pt idx="0">
                  <c:v>YEREL İSTİHDAM ORANI (%)</c:v>
                </c:pt>
              </c:strCache>
            </c:strRef>
          </c:tx>
          <c:spPr>
            <a:solidFill>
              <a:srgbClr val="5B9BD5"/>
            </a:solidFill>
            <a:ln w="25400">
              <a:noFill/>
            </a:ln>
          </c:spPr>
          <c:invertIfNegative val="0"/>
          <c:dLbls>
            <c:spPr>
              <a:noFill/>
              <a:ln w="25400">
                <a:noFill/>
              </a:ln>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'[GRAFİKLER (2).xlsx]Yerel Personel'!$A$2:$A$3</c:f>
              <c:numCache>
                <c:formatCode>General</c:formatCode>
                <c:ptCount val="2"/>
                <c:pt idx="0">
                  <c:v>2022</c:v>
                </c:pt>
                <c:pt idx="1">
                  <c:v>2023</c:v>
                </c:pt>
              </c:numCache>
            </c:numRef>
          </c:cat>
          <c:val>
            <c:numRef>
              <c:f>'[GRAFİKLER (2).xlsx]Yerel Personel'!$B$2:$B$3</c:f>
              <c:numCache>
                <c:formatCode>0.00</c:formatCode>
                <c:ptCount val="2"/>
                <c:pt idx="0" formatCode="General">
                  <c:v>62</c:v>
                </c:pt>
                <c:pt idx="1">
                  <c:v>75.05</c:v>
                </c:pt>
              </c:numCache>
            </c:numRef>
          </c:val>
        </c:ser>
        <c:dLbls>
          <c:showLegendKey val="0"/>
          <c:showVal val="0"/>
          <c:showCatName val="0"/>
          <c:showSerName val="0"/>
          <c:showPercent val="0"/>
          <c:showBubbleSize val="0"/>
        </c:dLbls>
        <c:gapWidth val="219"/>
        <c:overlap val="-27"/>
        <c:axId val="280680960"/>
        <c:axId val="129241024"/>
      </c:barChart>
      <c:catAx>
        <c:axId val="28068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tr-TR"/>
          </a:p>
        </c:txPr>
        <c:crossAx val="129241024"/>
        <c:crosses val="autoZero"/>
        <c:auto val="1"/>
        <c:lblAlgn val="ctr"/>
        <c:lblOffset val="100"/>
        <c:noMultiLvlLbl val="0"/>
      </c:catAx>
      <c:valAx>
        <c:axId val="12924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0" vert="horz"/>
          <a:lstStyle/>
          <a:p>
            <a:pPr>
              <a:defRPr sz="900" b="0" i="0" u="none" strike="noStrike" baseline="0">
                <a:solidFill>
                  <a:srgbClr val="333333"/>
                </a:solidFill>
                <a:latin typeface="Calibri"/>
                <a:ea typeface="Calibri"/>
                <a:cs typeface="Calibri"/>
              </a:defRPr>
            </a:pPr>
            <a:endParaRPr lang="tr-TR"/>
          </a:p>
        </c:txPr>
        <c:crossAx val="28068096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a:lstStyle/>
          <a:p>
            <a:pPr rtl="0">
              <a:defRPr sz="900" b="0" i="0" u="none" strike="noStrike" baseline="0">
                <a:solidFill>
                  <a:srgbClr val="333333"/>
                </a:solidFill>
                <a:latin typeface="Calibri"/>
                <a:ea typeface="Calibri"/>
                <a:cs typeface="Calibri"/>
              </a:defRPr>
            </a:pPr>
            <a:endParaRPr lang="tr-TR"/>
          </a:p>
        </c:txPr>
      </c:dTable>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tr-T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lang="en-US" sz="1400" b="0" i="0" u="none" strike="noStrike" kern="1200" spc="0" baseline="0" dirty="0" smtClean="0">
                <a:solidFill>
                  <a:prstClr val="black">
                    <a:lumMod val="65000"/>
                    <a:lumOff val="35000"/>
                  </a:prstClr>
                </a:solidFill>
                <a:latin typeface="+mn-lt"/>
                <a:ea typeface="+mn-ea"/>
                <a:cs typeface="+mn-cs"/>
              </a:defRPr>
            </a:pPr>
            <a:r>
              <a:rPr lang="en" sz="1400" b="0" i="0" u="none" strike="noStrike" kern="1200" spc="0" baseline="0" dirty="0" smtClean="0">
                <a:solidFill>
                  <a:prstClr val="black">
                    <a:lumMod val="65000"/>
                    <a:lumOff val="35000"/>
                  </a:prstClr>
                </a:solidFill>
                <a:latin typeface="+mn-lt"/>
                <a:ea typeface="+mn-ea"/>
                <a:cs typeface="+mn-cs"/>
              </a:rPr>
              <a:t>LOCAL SUPPLIER RATES (%)</a:t>
            </a:r>
          </a:p>
        </c:rich>
      </c:tx>
      <c:layout/>
      <c:overlay val="0"/>
    </c:title>
    <c:autoTitleDeleted val="0"/>
    <c:plotArea>
      <c:layout/>
      <c:barChart>
        <c:barDir val="col"/>
        <c:grouping val="clustered"/>
        <c:varyColors val="0"/>
        <c:ser>
          <c:idx val="0"/>
          <c:order val="0"/>
          <c:tx>
            <c:strRef>
              <c:f>'Yerel Tedarikçi'!$A$2</c:f>
              <c:strCache>
                <c:ptCount val="1"/>
                <c:pt idx="0">
                  <c:v>2022</c:v>
                </c:pt>
              </c:strCache>
            </c:strRef>
          </c:tx>
          <c:invertIfNegative val="0"/>
          <c:cat>
            <c:strRef>
              <c:f>'Yerel Tedarikçi'!$B$1</c:f>
              <c:strCache>
                <c:ptCount val="1"/>
                <c:pt idx="0">
                  <c:v>YEREL TEDARİKÇİ ORANLARI (%)</c:v>
                </c:pt>
              </c:strCache>
            </c:strRef>
          </c:cat>
          <c:val>
            <c:numRef>
              <c:f>'Yerel Tedarikçi'!$B$2</c:f>
              <c:numCache>
                <c:formatCode>0.00</c:formatCode>
                <c:ptCount val="1"/>
                <c:pt idx="0">
                  <c:v>47</c:v>
                </c:pt>
              </c:numCache>
            </c:numRef>
          </c:val>
        </c:ser>
        <c:ser>
          <c:idx val="1"/>
          <c:order val="1"/>
          <c:tx>
            <c:strRef>
              <c:f>'Yerel Tedarikçi'!$A$3</c:f>
              <c:strCache>
                <c:ptCount val="1"/>
                <c:pt idx="0">
                  <c:v>2023</c:v>
                </c:pt>
              </c:strCache>
            </c:strRef>
          </c:tx>
          <c:invertIfNegative val="0"/>
          <c:cat>
            <c:strRef>
              <c:f>'Yerel Tedarikçi'!$B$1</c:f>
              <c:strCache>
                <c:ptCount val="1"/>
                <c:pt idx="0">
                  <c:v>YEREL TEDARİKÇİ ORANLARI (%)</c:v>
                </c:pt>
              </c:strCache>
            </c:strRef>
          </c:cat>
          <c:val>
            <c:numRef>
              <c:f>'Yerel Tedarikçi'!$B$3</c:f>
              <c:numCache>
                <c:formatCode>0.00</c:formatCode>
                <c:ptCount val="1"/>
                <c:pt idx="0">
                  <c:v>55</c:v>
                </c:pt>
              </c:numCache>
            </c:numRef>
          </c:val>
        </c:ser>
        <c:dLbls>
          <c:showLegendKey val="0"/>
          <c:showVal val="0"/>
          <c:showCatName val="0"/>
          <c:showSerName val="0"/>
          <c:showPercent val="0"/>
          <c:showBubbleSize val="0"/>
        </c:dLbls>
        <c:gapWidth val="219"/>
        <c:overlap val="-27"/>
        <c:axId val="281475072"/>
        <c:axId val="129244480"/>
      </c:barChart>
      <c:catAx>
        <c:axId val="28147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tr-TR"/>
          </a:p>
        </c:txPr>
        <c:crossAx val="129244480"/>
        <c:crosses val="autoZero"/>
        <c:auto val="1"/>
        <c:lblAlgn val="ctr"/>
        <c:lblOffset val="100"/>
        <c:noMultiLvlLbl val="0"/>
      </c:catAx>
      <c:valAx>
        <c:axId val="12924448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6350">
            <a:noFill/>
          </a:ln>
        </c:spPr>
        <c:txPr>
          <a:bodyPr rot="0" vert="horz"/>
          <a:lstStyle/>
          <a:p>
            <a:pPr>
              <a:defRPr sz="900" b="0" i="0" u="none" strike="noStrike" baseline="0">
                <a:solidFill>
                  <a:srgbClr val="333333"/>
                </a:solidFill>
                <a:latin typeface="Calibri"/>
                <a:ea typeface="Calibri"/>
                <a:cs typeface="Calibri"/>
              </a:defRPr>
            </a:pPr>
            <a:endParaRPr lang="tr-TR"/>
          </a:p>
        </c:txPr>
        <c:crossAx val="28147507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a:lstStyle/>
          <a:p>
            <a:pPr rtl="0">
              <a:defRPr sz="900" b="0" i="0" u="none" strike="noStrike" baseline="0">
                <a:solidFill>
                  <a:srgbClr val="333333"/>
                </a:solidFill>
                <a:latin typeface="Calibri"/>
                <a:ea typeface="Calibri"/>
                <a:cs typeface="Calibri"/>
              </a:defRPr>
            </a:pPr>
            <a:endParaRPr lang="tr-TR"/>
          </a:p>
        </c:txPr>
      </c:dTable>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tr-T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
              <a:t>OF CONSUMABLES </a:t>
            </a:r>
            <a:r>
              <a:rPr lang="en" baseline="0"/>
              <a:t>AND DISPOSABLE </a:t>
            </a:r>
            <a:r>
              <a:rPr lang="en"/>
              <a:t>MATERIALS PER PERSON </a:t>
            </a:r>
            <a:r>
              <a:rPr lang="en" baseline="0"/>
              <a:t>.</a:t>
            </a:r>
          </a:p>
        </c:rich>
      </c:tx>
      <c:layout/>
      <c:overlay val="0"/>
      <c:spPr>
        <a:noFill/>
        <a:ln>
          <a:noFill/>
        </a:ln>
        <a:effectLst/>
      </c:spPr>
    </c:title>
    <c:autoTitleDeleted val="0"/>
    <c:plotArea>
      <c:layout/>
      <c:barChart>
        <c:barDir val="col"/>
        <c:grouping val="clustered"/>
        <c:varyColors val="0"/>
        <c:ser>
          <c:idx val="0"/>
          <c:order val="0"/>
          <c:tx>
            <c:strRef>
              <c:f>Sheet!$I$15</c:f>
              <c:strCache>
                <c:ptCount val="1"/>
                <c:pt idx="0">
                  <c:v>2021</c:v>
                </c:pt>
              </c:strCache>
            </c:strRef>
          </c:tx>
          <c:spPr>
            <a:solidFill>
              <a:schemeClr val="accent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Sheet!$J$14</c:f>
              <c:strCache>
                <c:ptCount val="1"/>
                <c:pt idx="0">
                  <c:v>KİŞİ BAŞI TÜKETİM </c:v>
                </c:pt>
              </c:strCache>
            </c:strRef>
          </c:cat>
          <c:val>
            <c:numRef>
              <c:f>Sheet!$J$15</c:f>
              <c:numCache>
                <c:formatCode>General</c:formatCode>
                <c:ptCount val="1"/>
                <c:pt idx="0">
                  <c:v>39.020000000000003</c:v>
                </c:pt>
              </c:numCache>
            </c:numRef>
          </c:val>
        </c:ser>
        <c:ser>
          <c:idx val="1"/>
          <c:order val="1"/>
          <c:tx>
            <c:strRef>
              <c:f>Sheet!$I$16</c:f>
              <c:strCache>
                <c:ptCount val="1"/>
                <c:pt idx="0">
                  <c:v>2022</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Sheet!$J$14</c:f>
              <c:strCache>
                <c:ptCount val="1"/>
                <c:pt idx="0">
                  <c:v>KİŞİ BAŞI TÜKETİM </c:v>
                </c:pt>
              </c:strCache>
            </c:strRef>
          </c:cat>
          <c:val>
            <c:numRef>
              <c:f>Sheet!$J$16</c:f>
              <c:numCache>
                <c:formatCode>General</c:formatCode>
                <c:ptCount val="1"/>
                <c:pt idx="0">
                  <c:v>11.12</c:v>
                </c:pt>
              </c:numCache>
            </c:numRef>
          </c:val>
        </c:ser>
        <c:ser>
          <c:idx val="2"/>
          <c:order val="2"/>
          <c:tx>
            <c:strRef>
              <c:f>Sheet!$I$17</c:f>
              <c:strCache>
                <c:ptCount val="1"/>
                <c:pt idx="0">
                  <c:v>2023</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Sheet!$J$14</c:f>
              <c:strCache>
                <c:ptCount val="1"/>
                <c:pt idx="0">
                  <c:v>KİŞİ BAŞI TÜKETİM </c:v>
                </c:pt>
              </c:strCache>
            </c:strRef>
          </c:cat>
          <c:val>
            <c:numRef>
              <c:f>Sheet!$J$17</c:f>
              <c:numCache>
                <c:formatCode>General</c:formatCode>
                <c:ptCount val="1"/>
                <c:pt idx="0">
                  <c:v>12.34</c:v>
                </c:pt>
              </c:numCache>
            </c:numRef>
          </c:val>
        </c:ser>
        <c:dLbls>
          <c:dLblPos val="outEnd"/>
          <c:showLegendKey val="0"/>
          <c:showVal val="1"/>
          <c:showCatName val="0"/>
          <c:showSerName val="0"/>
          <c:showPercent val="0"/>
          <c:showBubbleSize val="0"/>
        </c:dLbls>
        <c:gapWidth val="500"/>
        <c:overlap val="-27"/>
        <c:axId val="281642496"/>
        <c:axId val="281692416"/>
      </c:barChart>
      <c:catAx>
        <c:axId val="2816424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81692416"/>
        <c:crosses val="autoZero"/>
        <c:auto val="1"/>
        <c:lblAlgn val="ctr"/>
        <c:lblOffset val="100"/>
        <c:noMultiLvlLbl val="0"/>
      </c:catAx>
      <c:valAx>
        <c:axId val="28169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8164249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D02DF2-1C42-4B4E-A0A1-526DC4EE585A}" type="datetimeFigureOut">
              <a:rPr lang="tr-TR" smtClean="0"/>
              <a:t>6.05.2024</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4BABF1-8C6F-447E-A6AE-58DD12D09F28}" type="slidenum">
              <a:rPr lang="tr-TR" smtClean="0"/>
              <a:t>‹#›</a:t>
            </a:fld>
            <a:endParaRPr lang="tr-TR"/>
          </a:p>
        </p:txBody>
      </p:sp>
    </p:spTree>
    <p:extLst>
      <p:ext uri="{BB962C8B-B14F-4D97-AF65-F5344CB8AC3E}">
        <p14:creationId xmlns:p14="http://schemas.microsoft.com/office/powerpoint/2010/main" val="3548847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2</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11</a:t>
            </a:fld>
            <a:endParaRPr lang="tr-TR"/>
          </a:p>
        </p:txBody>
      </p:sp>
    </p:spTree>
    <p:extLst>
      <p:ext uri="{BB962C8B-B14F-4D97-AF65-F5344CB8AC3E}">
        <p14:creationId xmlns:p14="http://schemas.microsoft.com/office/powerpoint/2010/main" val="957820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028700"/>
            <a:ext cx="7851648" cy="13716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2421402"/>
            <a:ext cx="7854696" cy="131445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C3D907BB-ADA4-4D3F-A242-5EB3F2C067ED}" type="datetime1">
              <a:rPr lang="tr-TR" smtClean="0"/>
              <a:t>6.05.2024</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B911B0A-A3B7-4274-BB15-00FDD984F40C}" type="datetime1">
              <a:rPr lang="tr-TR" smtClean="0"/>
              <a:t>6.05.2024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530352" y="987552"/>
            <a:ext cx="7772400" cy="102184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028498"/>
            <a:ext cx="7772400" cy="1132284"/>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995CBF54-8A3C-4E65-8D28-8AF23694A02F}" type="datetime1">
              <a:rPr lang="tr-TR" smtClean="0"/>
              <a:t>6.05.2024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D248A144-A639-471D-A98E-804E466728F1}" type="datetime1">
              <a:rPr lang="tr-TR" smtClean="0"/>
              <a:t>6.05.2024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391436"/>
            <a:ext cx="4040188" cy="494514"/>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6" y="1394818"/>
            <a:ext cx="4041775" cy="491132"/>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1885950"/>
            <a:ext cx="4040188"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6" y="1885950"/>
            <a:ext cx="4041775"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EC3BDDD0-DBB0-4957-91E5-2E13FAEB8324}" type="datetime1">
              <a:rPr lang="tr-TR" smtClean="0"/>
              <a:t>6.05.2024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305800" cy="85725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F400991A-EB86-47F8-9F29-BF1F888DCA80}" type="datetime1">
              <a:rPr lang="tr-TR" smtClean="0"/>
              <a:t>6.05.2024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48A82-C2F8-4047-8A15-6340AB5096FB}" type="datetime1">
              <a:rPr lang="tr-TR" smtClean="0"/>
              <a:t>6.05.2024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385764"/>
            <a:ext cx="2743200" cy="871538"/>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257300"/>
            <a:ext cx="2743200" cy="3429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257300"/>
            <a:ext cx="5111750" cy="3429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EE264460-5001-4088-9359-9BDD244FE3E6}" type="datetime1">
              <a:rPr lang="tr-TR" smtClean="0"/>
              <a:t>6.05.2024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831058"/>
            <a:ext cx="5257800" cy="30861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4019827"/>
            <a:ext cx="155448" cy="116586"/>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882747"/>
            <a:ext cx="2212848" cy="1186966"/>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121589"/>
            <a:ext cx="2209800" cy="163449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29204B43-93E7-41B3-9033-E6FDF1AC6741}" type="datetime1">
              <a:rPr lang="tr-TR" smtClean="0"/>
              <a:t>6.05.2024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4767263"/>
            <a:ext cx="609600" cy="273844"/>
          </a:xfrm>
        </p:spPr>
        <p:txBody>
          <a:bodyPr/>
          <a:lstStyle/>
          <a:p>
            <a:fld id="{F302176B-0E47-46AC-8F43-DAB4B8A37D06}" type="slidenum">
              <a:rPr lang="tr-TR" smtClean="0"/>
              <a:t>‹#›</a:t>
            </a:fld>
            <a:endParaRPr lang="tr-TR"/>
          </a:p>
        </p:txBody>
      </p:sp>
      <p:sp>
        <p:nvSpPr>
          <p:cNvPr id="3" name="Picture Placeholder 2"/>
          <p:cNvSpPr>
            <a:spLocks noGrp="1"/>
          </p:cNvSpPr>
          <p:nvPr>
            <p:ph type="pic" idx="1"/>
          </p:nvPr>
        </p:nvSpPr>
        <p:spPr>
          <a:xfrm rot="420000">
            <a:off x="3485793" y="899638"/>
            <a:ext cx="4617720" cy="294894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4362450"/>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4664869"/>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CBACB8C-013C-4B3D-941B-D5995947703A}" type="datetime1">
              <a:rPr lang="tr-TR" smtClean="0"/>
              <a:t>6.05.2024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1"/>
            <a:ext cx="2057400" cy="3908822"/>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685801"/>
            <a:ext cx="6019800" cy="3908822"/>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C78FF740-41AC-4F80-8005-883645DF02B4}" type="datetime1">
              <a:rPr lang="tr-TR" smtClean="0"/>
              <a:t>6.05.2024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5358"/>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5358"/>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528066"/>
            <a:ext cx="8229600" cy="85725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451610"/>
            <a:ext cx="8229600" cy="329184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4767263"/>
            <a:ext cx="21336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460A158-915F-4BB8-B225-0FAE594C13E0}" type="datetime1">
              <a:rPr lang="tr-TR" smtClean="0"/>
              <a:t>6.05.2024</a:t>
            </a:fld>
            <a:endParaRPr lang="tr-TR"/>
          </a:p>
        </p:txBody>
      </p:sp>
      <p:sp>
        <p:nvSpPr>
          <p:cNvPr id="22" name="Footer Placeholder 21"/>
          <p:cNvSpPr>
            <a:spLocks noGrp="1"/>
          </p:cNvSpPr>
          <p:nvPr>
            <p:ph type="ftr" sz="quarter" idx="3"/>
          </p:nvPr>
        </p:nvSpPr>
        <p:spPr>
          <a:xfrm>
            <a:off x="2667000" y="4767263"/>
            <a:ext cx="33528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4767263"/>
            <a:ext cx="762000" cy="273844"/>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t>‹#›</a:t>
            </a:fld>
            <a:endParaRPr lang="tr-TR"/>
          </a:p>
        </p:txBody>
      </p:sp>
      <p:grpSp>
        <p:nvGrpSpPr>
          <p:cNvPr id="2" name="Group 1"/>
          <p:cNvGrpSpPr/>
          <p:nvPr/>
        </p:nvGrpSpPr>
        <p:grpSpPr>
          <a:xfrm>
            <a:off x="-19017" y="151806"/>
            <a:ext cx="9180548" cy="486918"/>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3.jfif"/></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6.jfif"/><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9.jfif"/><Relationship Id="rId5" Type="http://schemas.openxmlformats.org/officeDocument/2006/relationships/image" Target="../media/image48.jfif"/><Relationship Id="rId4" Type="http://schemas.openxmlformats.org/officeDocument/2006/relationships/image" Target="../media/image47.jfif"/></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g"/></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4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71.jpg"/><Relationship Id="rId3" Type="http://schemas.openxmlformats.org/officeDocument/2006/relationships/image" Target="../media/image66.jpg"/><Relationship Id="rId7" Type="http://schemas.openxmlformats.org/officeDocument/2006/relationships/image" Target="../media/image70.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Resi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134"/>
            <a:ext cx="9144000" cy="5137231"/>
          </a:xfrm>
          <a:prstGeom prst="rect">
            <a:avLst/>
          </a:prstGeom>
        </p:spPr>
      </p:pic>
      <p:sp>
        <p:nvSpPr>
          <p:cNvPr id="5" name="Metin kutusu 4"/>
          <p:cNvSpPr txBox="1"/>
          <p:nvPr/>
        </p:nvSpPr>
        <p:spPr>
          <a:xfrm>
            <a:off x="2411760" y="3654968"/>
            <a:ext cx="6264696" cy="1361837"/>
          </a:xfrm>
          <a:prstGeom prst="roundRect">
            <a:avLst>
              <a:gd name="adj" fmla="val 25483"/>
            </a:avLst>
          </a:prstGeom>
          <a:solidFill>
            <a:schemeClr val="bg1"/>
          </a:solidFill>
          <a:ln w="12700">
            <a:solidFill>
              <a:schemeClr val="bg1"/>
            </a:solidFill>
          </a:ln>
          <a:effectLst>
            <a:innerShdw blurRad="63500" dist="50800" dir="2700000">
              <a:prstClr val="black">
                <a:alpha val="50000"/>
              </a:prstClr>
            </a:innerShdw>
          </a:effectLst>
        </p:spPr>
        <p:txBody>
          <a:bodyPr wrap="square" rtlCol="0" anchor="ctr">
            <a:spAutoFit/>
          </a:bodyPr>
          <a:lstStyle/>
          <a:p>
            <a:pPr algn="ctr"/>
            <a:r>
              <a:rPr lang="en" sz="3500" b="1" dirty="0" smtClean="0">
                <a:ln w="12700" cmpd="sng">
                  <a:solidFill>
                    <a:schemeClr val="bg1"/>
                  </a:solidFill>
                  <a:prstDash val="solid"/>
                </a:ln>
                <a:solidFill>
                  <a:srgbClr val="277D44"/>
                </a:solidFill>
                <a:effectLst>
                  <a:innerShdw blurRad="63500" dist="50800" dir="2700000">
                    <a:prstClr val="black">
                      <a:alpha val="50000"/>
                    </a:prstClr>
                  </a:innerShdw>
                </a:effectLst>
                <a:latin typeface="Times New Roman" panose="02020603050405020304" pitchFamily="18" charset="0"/>
                <a:cs typeface="Times New Roman" panose="02020603050405020304" pitchFamily="18" charset="0"/>
              </a:rPr>
              <a:t>SUSTAINABILITY REPORT</a:t>
            </a:r>
            <a:endParaRPr lang="tr-TR" sz="3500" b="1" dirty="0">
              <a:ln w="12700" cmpd="sng">
                <a:solidFill>
                  <a:schemeClr val="bg1"/>
                </a:solidFill>
                <a:prstDash val="solid"/>
              </a:ln>
              <a:solidFill>
                <a:srgbClr val="277D44"/>
              </a:solidFill>
              <a:effectLst>
                <a:innerShdw blurRad="63500" dist="50800" dir="2700000">
                  <a:prstClr val="black">
                    <a:alpha val="50000"/>
                  </a:prstClr>
                </a:innerShdw>
              </a:effectLst>
              <a:latin typeface="Times New Roman" panose="02020603050405020304" pitchFamily="18" charset="0"/>
              <a:cs typeface="Times New Roman" panose="02020603050405020304" pitchFamily="18" charset="0"/>
            </a:endParaRP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3795886"/>
            <a:ext cx="1439999" cy="1080000"/>
          </a:xfrm>
          <a:prstGeom prst="roundRect">
            <a:avLst>
              <a:gd name="adj" fmla="val 19550"/>
            </a:avLst>
          </a:prstGeom>
          <a:solidFill>
            <a:srgbClr val="FFFFFF">
              <a:shade val="85000"/>
            </a:srgbClr>
          </a:solidFill>
          <a:ln>
            <a:noFill/>
          </a:ln>
          <a:effectLst>
            <a:innerShdw blurRad="63500" dist="50800" dir="2700000">
              <a:prstClr val="black">
                <a:alpha val="50000"/>
              </a:prstClr>
            </a:innerShdw>
          </a:effectLst>
          <a:scene3d>
            <a:camera prst="orthographicFront">
              <a:rot lat="0" lon="0" rev="0"/>
            </a:camera>
            <a:lightRig rig="balanced" dir="t">
              <a:rot lat="0" lon="0" rev="8700000"/>
            </a:lightRig>
          </a:scene3d>
          <a:sp3d/>
        </p:spPr>
      </p:pic>
    </p:spTree>
    <p:extLst>
      <p:ext uri="{BB962C8B-B14F-4D97-AF65-F5344CB8AC3E}">
        <p14:creationId xmlns:p14="http://schemas.microsoft.com/office/powerpoint/2010/main" val="1704276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0000" y="-16279"/>
            <a:ext cx="7884000" cy="5176059"/>
          </a:xfrm>
          <a:prstGeom prst="rect">
            <a:avLst/>
          </a:prstGeom>
        </p:spPr>
      </p:pic>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İçerik Yer Tutucusu 4"/>
          <p:cNvSpPr>
            <a:spLocks noGrp="1"/>
          </p:cNvSpPr>
          <p:nvPr>
            <p:ph idx="1"/>
          </p:nvPr>
        </p:nvSpPr>
        <p:spPr>
          <a:xfrm>
            <a:off x="5076056" y="290013"/>
            <a:ext cx="3942000" cy="4493487"/>
          </a:xfrm>
        </p:spPr>
        <p:txBody>
          <a:bodyPr>
            <a:noAutofit/>
          </a:bodyPr>
          <a:lstStyle/>
          <a:p>
            <a:pPr>
              <a:buClr>
                <a:schemeClr val="accent5">
                  <a:lumMod val="75000"/>
                </a:schemeClr>
              </a:buClr>
              <a:buSzPct val="80000"/>
            </a:pPr>
            <a:r>
              <a:rPr lang="en" sz="1700" dirty="0" smtClean="0">
                <a:solidFill>
                  <a:schemeClr val="accent5">
                    <a:lumMod val="40000"/>
                    <a:lumOff val="60000"/>
                  </a:schemeClr>
                </a:solidFill>
              </a:rPr>
              <a:t>Our Sustainability Policy</a:t>
            </a:r>
          </a:p>
          <a:p>
            <a:pPr>
              <a:buClr>
                <a:schemeClr val="accent5">
                  <a:lumMod val="75000"/>
                </a:schemeClr>
              </a:buClr>
              <a:buSzPct val="80000"/>
            </a:pPr>
            <a:r>
              <a:rPr lang="en" sz="1700" dirty="0" smtClean="0">
                <a:solidFill>
                  <a:schemeClr val="accent5">
                    <a:lumMod val="40000"/>
                    <a:lumOff val="60000"/>
                  </a:schemeClr>
                </a:solidFill>
              </a:rPr>
              <a:t>Our Sustainability Message</a:t>
            </a:r>
          </a:p>
          <a:p>
            <a:pPr>
              <a:buClr>
                <a:schemeClr val="accent5">
                  <a:lumMod val="75000"/>
                </a:schemeClr>
              </a:buClr>
              <a:buSzPct val="80000"/>
            </a:pPr>
            <a:r>
              <a:rPr lang="en" sz="1700" dirty="0" smtClean="0">
                <a:solidFill>
                  <a:schemeClr val="accent5">
                    <a:lumMod val="40000"/>
                    <a:lumOff val="60000"/>
                  </a:schemeClr>
                </a:solidFill>
              </a:rPr>
              <a:t>Sustainability </a:t>
            </a:r>
            <a:r>
              <a:rPr lang="en" sz="1700" dirty="0">
                <a:solidFill>
                  <a:schemeClr val="accent5">
                    <a:lumMod val="40000"/>
                    <a:lumOff val="60000"/>
                  </a:schemeClr>
                </a:solidFill>
              </a:rPr>
              <a:t>Action </a:t>
            </a:r>
            <a:r>
              <a:rPr lang="en" sz="1700" dirty="0" smtClean="0">
                <a:solidFill>
                  <a:schemeClr val="accent5">
                    <a:lumMod val="40000"/>
                    <a:lumOff val="60000"/>
                  </a:schemeClr>
                </a:solidFill>
              </a:rPr>
              <a:t>Report</a:t>
            </a:r>
          </a:p>
          <a:p>
            <a:pPr>
              <a:buClr>
                <a:schemeClr val="accent5">
                  <a:lumMod val="75000"/>
                </a:schemeClr>
              </a:buClr>
              <a:buSzPct val="80000"/>
              <a:buFont typeface="Symbol" panose="05050102010706020507" pitchFamily="18" charset="2"/>
              <a:buChar char=""/>
            </a:pPr>
            <a:r>
              <a:rPr lang="en" sz="1700" dirty="0" smtClean="0">
                <a:solidFill>
                  <a:schemeClr val="accent5">
                    <a:lumMod val="40000"/>
                    <a:lumOff val="60000"/>
                  </a:schemeClr>
                </a:solidFill>
              </a:rPr>
              <a:t>Our Culture, Heritage and Values</a:t>
            </a:r>
          </a:p>
          <a:p>
            <a:pPr>
              <a:buClr>
                <a:schemeClr val="accent5">
                  <a:lumMod val="75000"/>
                </a:schemeClr>
              </a:buClr>
              <a:buSzPct val="80000"/>
              <a:buFont typeface="Symbol" panose="05050102010706020507" pitchFamily="18" charset="2"/>
              <a:buChar char=""/>
            </a:pPr>
            <a:r>
              <a:rPr lang="en" sz="1700" dirty="0" smtClean="0">
                <a:solidFill>
                  <a:schemeClr val="accent5">
                    <a:lumMod val="40000"/>
                    <a:lumOff val="60000"/>
                  </a:schemeClr>
                </a:solidFill>
              </a:rPr>
              <a:t>Our Environmental Activities</a:t>
            </a:r>
          </a:p>
          <a:p>
            <a:pPr>
              <a:buClr>
                <a:schemeClr val="accent5">
                  <a:lumMod val="75000"/>
                </a:schemeClr>
              </a:buClr>
              <a:buSzPct val="80000"/>
              <a:buFont typeface="Symbol" panose="05050102010706020507" pitchFamily="18" charset="2"/>
              <a:buChar char=""/>
            </a:pPr>
            <a:r>
              <a:rPr lang="en" sz="1700" dirty="0" smtClean="0">
                <a:solidFill>
                  <a:schemeClr val="accent5">
                    <a:lumMod val="40000"/>
                    <a:lumOff val="60000"/>
                  </a:schemeClr>
                </a:solidFill>
              </a:rPr>
              <a:t>Our Environmentally Friendly Purchasing Activities</a:t>
            </a:r>
          </a:p>
          <a:p>
            <a:pPr>
              <a:buClr>
                <a:schemeClr val="accent5">
                  <a:lumMod val="75000"/>
                </a:schemeClr>
              </a:buClr>
              <a:buSzPct val="80000"/>
              <a:buFont typeface="Symbol" panose="05050102010706020507" pitchFamily="18" charset="2"/>
              <a:buChar char=""/>
            </a:pPr>
            <a:r>
              <a:rPr lang="en" sz="1700" dirty="0" smtClean="0">
                <a:solidFill>
                  <a:schemeClr val="accent5">
                    <a:lumMod val="40000"/>
                    <a:lumOff val="60000"/>
                  </a:schemeClr>
                </a:solidFill>
              </a:rPr>
              <a:t>Children and Individuals with Special </a:t>
            </a:r>
            <a:r>
              <a:rPr lang="en" sz="1700" dirty="0" err="1" smtClean="0">
                <a:solidFill>
                  <a:schemeClr val="accent5">
                    <a:lumMod val="40000"/>
                    <a:lumOff val="60000"/>
                  </a:schemeClr>
                </a:solidFill>
              </a:rPr>
              <a:t>Needs</a:t>
            </a:r>
          </a:p>
          <a:p>
            <a:pPr>
              <a:buClr>
                <a:schemeClr val="accent5">
                  <a:lumMod val="75000"/>
                </a:schemeClr>
              </a:buClr>
              <a:buSzPct val="80000"/>
            </a:pPr>
            <a:r>
              <a:rPr lang="en" sz="1700" dirty="0" smtClean="0">
                <a:solidFill>
                  <a:schemeClr val="accent5">
                    <a:lumMod val="40000"/>
                    <a:lumOff val="60000"/>
                  </a:schemeClr>
                </a:solidFill>
              </a:rPr>
              <a:t>Sustainability Report</a:t>
            </a:r>
          </a:p>
          <a:p>
            <a:pPr>
              <a:buClr>
                <a:schemeClr val="accent5">
                  <a:lumMod val="75000"/>
                </a:schemeClr>
              </a:buClr>
              <a:buSzPct val="80000"/>
            </a:pPr>
            <a:r>
              <a:rPr lang="en" sz="1700" dirty="0" smtClean="0">
                <a:solidFill>
                  <a:schemeClr val="accent5">
                    <a:lumMod val="40000"/>
                    <a:lumOff val="60000"/>
                  </a:schemeClr>
                </a:solidFill>
              </a:rPr>
              <a:t>Waste Management</a:t>
            </a:r>
          </a:p>
          <a:p>
            <a:pPr>
              <a:buClr>
                <a:schemeClr val="accent5">
                  <a:lumMod val="75000"/>
                </a:schemeClr>
              </a:buClr>
              <a:buSzPct val="80000"/>
            </a:pPr>
            <a:r>
              <a:rPr lang="en" sz="1700" dirty="0" smtClean="0">
                <a:solidFill>
                  <a:schemeClr val="accent5">
                    <a:lumMod val="40000"/>
                    <a:lumOff val="60000"/>
                  </a:schemeClr>
                </a:solidFill>
              </a:rPr>
              <a:t>Guest Satisfaction</a:t>
            </a:r>
          </a:p>
          <a:p>
            <a:pPr>
              <a:buClr>
                <a:schemeClr val="accent5">
                  <a:lumMod val="75000"/>
                </a:schemeClr>
              </a:buClr>
              <a:buSzPct val="80000"/>
            </a:pPr>
            <a:r>
              <a:rPr lang="en" sz="1700" dirty="0" smtClean="0">
                <a:solidFill>
                  <a:schemeClr val="accent5">
                    <a:lumMod val="40000"/>
                    <a:lumOff val="60000"/>
                  </a:schemeClr>
                </a:solidFill>
              </a:rPr>
              <a:t>Our Contribution to the Regional Economy</a:t>
            </a:r>
          </a:p>
          <a:p>
            <a:pPr>
              <a:buClr>
                <a:schemeClr val="accent5">
                  <a:lumMod val="75000"/>
                </a:schemeClr>
              </a:buClr>
              <a:buSzPct val="80000"/>
            </a:pPr>
            <a:r>
              <a:rPr lang="en" sz="1700" dirty="0">
                <a:solidFill>
                  <a:schemeClr val="accent5">
                    <a:lumMod val="40000"/>
                    <a:lumOff val="60000"/>
                  </a:schemeClr>
                </a:solidFill>
              </a:rPr>
              <a:t>Consumable Material Change Amounts</a:t>
            </a:r>
          </a:p>
          <a:p>
            <a:pPr>
              <a:buClr>
                <a:schemeClr val="accent5">
                  <a:lumMod val="75000"/>
                </a:schemeClr>
              </a:buClr>
              <a:buSzPct val="80000"/>
            </a:pPr>
            <a:r>
              <a:rPr lang="en" sz="1700" dirty="0">
                <a:solidFill>
                  <a:schemeClr val="accent5">
                    <a:lumMod val="40000"/>
                    <a:lumOff val="60000"/>
                  </a:schemeClr>
                </a:solidFill>
              </a:rPr>
              <a:t>Disposable Material Consumption </a:t>
            </a:r>
            <a:r>
              <a:rPr lang="en" sz="1700" dirty="0" smtClean="0">
                <a:solidFill>
                  <a:schemeClr val="accent5">
                    <a:lumMod val="40000"/>
                    <a:lumOff val="60000"/>
                  </a:schemeClr>
                </a:solidFill>
              </a:rPr>
              <a:t>Amounts</a:t>
            </a:r>
          </a:p>
        </p:txBody>
      </p:sp>
      <p:sp>
        <p:nvSpPr>
          <p:cNvPr id="10" name="Başlık 1"/>
          <p:cNvSpPr txBox="1">
            <a:spLocks/>
          </p:cNvSpPr>
          <p:nvPr/>
        </p:nvSpPr>
        <p:spPr>
          <a:xfrm>
            <a:off x="4932040" y="0"/>
            <a:ext cx="3934900" cy="339502"/>
          </a:xfrm>
          <a:prstGeom prst="rect">
            <a:avLst/>
          </a:prstGeom>
        </p:spPr>
        <p:txBody>
          <a:bodyPr vert="horz" lIns="0" rIns="0" bIns="0" anchor="t">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lnSpc>
                <a:spcPct val="80000"/>
              </a:lnSpc>
              <a:spcBef>
                <a:spcPct val="20000"/>
              </a:spcBef>
              <a:buClr>
                <a:schemeClr val="accent5">
                  <a:lumMod val="75000"/>
                </a:schemeClr>
              </a:buClr>
              <a:buSzPct val="95000"/>
            </a:pPr>
            <a:r>
              <a:rPr lang="en" sz="1800" b="1" u="sng" dirty="0">
                <a:ln>
                  <a:solidFill>
                    <a:schemeClr val="accent5"/>
                  </a:solidFill>
                </a:ln>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a typeface="+mn-ea"/>
                <a:cs typeface="+mn-cs"/>
              </a:rPr>
              <a:t>REPORT SCOPE</a:t>
            </a:r>
          </a:p>
        </p:txBody>
      </p:sp>
      <p:sp>
        <p:nvSpPr>
          <p:cNvPr id="14" name="Slayt Numarası Yer Tutucusu 9"/>
          <p:cNvSpPr txBox="1">
            <a:spLocks/>
          </p:cNvSpPr>
          <p:nvPr/>
        </p:nvSpPr>
        <p:spPr>
          <a:xfrm>
            <a:off x="0" y="4783500"/>
            <a:ext cx="360000" cy="360000"/>
          </a:xfrm>
          <a:prstGeom prst="roundRect">
            <a:avLst/>
          </a:prstGeom>
          <a:solidFill>
            <a:srgbClr val="257540">
              <a:alpha val="94902"/>
            </a:srgbClr>
          </a:solidFill>
          <a:effectLst/>
        </p:spPr>
        <p:txBody>
          <a:bodyPr vert="horz" lIns="0" tIns="0" rIns="0" bIns="0" anchor="ctr"/>
          <a:lstStyle>
            <a:defPPr lvl="0">
              <a:defRPr lang="tr-TR"/>
            </a:defPPr>
            <a:lvl1pPr algn="ctr">
              <a:defRPr kumimoji="0" sz="1600" b="1">
                <a:ln>
                  <a:solidFill>
                    <a:schemeClr val="bg1"/>
                  </a:solidFill>
                </a:ln>
                <a:solidFill>
                  <a:schemeClr val="bg1"/>
                </a:solidFill>
                <a:effectLst>
                  <a:outerShdw blurRad="38100" dist="38100" dir="2700000" algn="tl">
                    <a:srgbClr val="000000">
                      <a:alpha val="43137"/>
                    </a:srgbClr>
                  </a:outerShdw>
                </a:effectLst>
              </a:defRPr>
            </a:lvl1pPr>
          </a:lstStyle>
          <a:p>
            <a:fld id="{F302176B-0E47-46AC-8F43-DAB4B8A37D06}" type="slidenum">
              <a:rPr lang="tr-TR"/>
              <a:pPr/>
              <a:t>2</a:t>
            </a:fld>
            <a:endParaRPr lang="tr-TR" dirty="0"/>
          </a:p>
        </p:txBody>
      </p:sp>
    </p:spTree>
    <p:extLst>
      <p:ext uri="{BB962C8B-B14F-4D97-AF65-F5344CB8AC3E}">
        <p14:creationId xmlns:p14="http://schemas.microsoft.com/office/powerpoint/2010/main" val="2451254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20538"/>
            <a:ext cx="1350000" cy="5151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a:effectLst/>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2" name="Başlık 1"/>
          <p:cNvSpPr>
            <a:spLocks noGrp="1"/>
          </p:cNvSpPr>
          <p:nvPr>
            <p:ph type="title"/>
          </p:nvPr>
        </p:nvSpPr>
        <p:spPr>
          <a:xfrm>
            <a:off x="1346976" y="0"/>
            <a:ext cx="7794000" cy="1491630"/>
          </a:xfrm>
          <a:solidFill>
            <a:srgbClr val="C8FEFD">
              <a:alpha val="50196"/>
            </a:srgbClr>
          </a:solidFill>
        </p:spPr>
        <p:txBody>
          <a:bodyPr anchor="ctr">
            <a:normAutofit/>
          </a:bodyPr>
          <a:lstStyle/>
          <a:p>
            <a:pPr algn="ctr"/>
            <a:r>
              <a:rPr lang="en" sz="3500" dirty="0" smtClean="0">
                <a:ln>
                  <a:solidFill>
                    <a:schemeClr val="accent5"/>
                  </a:solidFill>
                </a:ln>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SUSTAINABILITY POLICY</a:t>
            </a:r>
            <a:endParaRPr lang="tr-TR" sz="3500" dirty="0">
              <a:ln>
                <a:solidFill>
                  <a:schemeClr val="accent5"/>
                </a:solidFill>
              </a:ln>
            </a:endParaRPr>
          </a:p>
        </p:txBody>
      </p:sp>
      <p:sp>
        <p:nvSpPr>
          <p:cNvPr id="12" name="İçerik Yer Tutucusu 2"/>
          <p:cNvSpPr>
            <a:spLocks noGrp="1"/>
          </p:cNvSpPr>
          <p:nvPr>
            <p:ph idx="1"/>
          </p:nvPr>
        </p:nvSpPr>
        <p:spPr>
          <a:xfrm>
            <a:off x="1350000" y="1491630"/>
            <a:ext cx="7794000" cy="3651870"/>
          </a:xfrm>
          <a:solidFill>
            <a:srgbClr val="257540">
              <a:alpha val="94902"/>
            </a:srgbClr>
          </a:solidFill>
        </p:spPr>
        <p:txBody>
          <a:bodyPr anchor="ctr">
            <a:normAutofit/>
          </a:bodyPr>
          <a:lstStyle/>
          <a:p>
            <a:pPr marL="0" indent="0" algn="just">
              <a:buClr>
                <a:schemeClr val="accent5">
                  <a:lumMod val="75000"/>
                </a:schemeClr>
              </a:buClr>
              <a:buNone/>
            </a:pPr>
            <a:endParaRPr lang="tr-TR" sz="1800" b="1" dirty="0" smtClean="0">
              <a:solidFill>
                <a:schemeClr val="accent5">
                  <a:lumMod val="40000"/>
                  <a:lumOff val="60000"/>
                </a:schemeClr>
              </a:solidFill>
              <a:latin typeface="Constantia" panose="02030602050306030303" pitchFamily="18" charset="0"/>
            </a:endParaRPr>
          </a:p>
          <a:p>
            <a:pPr marL="0" indent="0">
              <a:buNone/>
            </a:pPr>
            <a:r>
              <a:rPr lang="en" sz="21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PURCHASING </a:t>
            </a:r>
            <a:r>
              <a:rPr lang="en" sz="21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POLICY</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prefer the materials we purchase with "recycling" and "environmentally friendly" labels,</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contribute to the regional economy by working with local suppliers and try to reduce our carbon footprint,</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are careful not to choose unnecessary packaged products,</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comply with laws and regulations in all our activities.</a:t>
            </a:r>
          </a:p>
          <a:p>
            <a:pPr marL="0" indent="0" algn="just">
              <a:buClr>
                <a:schemeClr val="accent5">
                  <a:lumMod val="75000"/>
                </a:schemeClr>
              </a:buClr>
              <a:buNone/>
            </a:pPr>
            <a:endParaRPr lang="tr-TR" sz="1800" dirty="0" smtClean="0">
              <a:solidFill>
                <a:schemeClr val="accent5">
                  <a:lumMod val="40000"/>
                  <a:lumOff val="60000"/>
                </a:schemeClr>
              </a:solidFill>
            </a:endParaRPr>
          </a:p>
        </p:txBody>
      </p:sp>
    </p:spTree>
    <p:extLst>
      <p:ext uri="{BB962C8B-B14F-4D97-AF65-F5344CB8AC3E}">
        <p14:creationId xmlns:p14="http://schemas.microsoft.com/office/powerpoint/2010/main" val="1615782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5143500"/>
          </a:xfrm>
          <a:solidFill>
            <a:srgbClr val="257540">
              <a:alpha val="94902"/>
            </a:srgbClr>
          </a:solidFill>
        </p:spPr>
        <p:txBody>
          <a:bodyPr vert="horz" anchor="ctr">
            <a:normAutofit/>
          </a:bodyPr>
          <a:lstStyle/>
          <a:p>
            <a:pPr marL="0" indent="0">
              <a:buClr>
                <a:schemeClr val="accent5">
                  <a:lumMod val="75000"/>
                </a:schemeClr>
              </a:buClr>
              <a:buNone/>
            </a:pP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ENVIRONMENTAL PROTECTION AND WASTE MANAGEMENT POLICY</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pay attention to our activities to reduce our waste at its source,</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separate our waste according to type and deliver it to licensed companies,</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aim to reduce the amount of waste,</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use hazardous substances and chemicals when and as needed,</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raise the awareness of our employees and raise the awareness of our guests on environmental awareness, Waste Management and Zero Waste.</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adopt the principle of working efficiently and economically for the effective use of our natural resources,</a:t>
            </a:r>
          </a:p>
          <a:p>
            <a:pPr lvl="0" algn="just">
              <a:buClr>
                <a:schemeClr val="accent5">
                  <a:lumMod val="75000"/>
                </a:schemeClr>
              </a:buClr>
            </a:pPr>
            <a:r>
              <a:rPr lang="en" sz="1800" dirty="0" smtClean="0">
                <a:solidFill>
                  <a:schemeClr val="accent5">
                    <a:lumMod val="40000"/>
                    <a:lumOff val="60000"/>
                  </a:schemeClr>
                </a:solidFill>
                <a:latin typeface="Constantia" panose="02030602050306030303" pitchFamily="18" charset="0"/>
              </a:rPr>
              <a:t>We raise </a:t>
            </a:r>
            <a:endParaRPr lang="tr-TR" sz="1800" dirty="0">
              <a:solidFill>
                <a:schemeClr val="accent5">
                  <a:lumMod val="40000"/>
                  <a:lumOff val="60000"/>
                </a:schemeClr>
              </a:solidFill>
              <a:latin typeface="Constantia" panose="02030602050306030303" pitchFamily="18" charset="0"/>
            </a:endParaRPr>
          </a:p>
        </p:txBody>
      </p:sp>
    </p:spTree>
    <p:extLst>
      <p:ext uri="{BB962C8B-B14F-4D97-AF65-F5344CB8AC3E}">
        <p14:creationId xmlns:p14="http://schemas.microsoft.com/office/powerpoint/2010/main" val="11888854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5</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5143500"/>
          </a:xfrm>
          <a:solidFill>
            <a:srgbClr val="257540">
              <a:alpha val="94902"/>
            </a:srgbClr>
          </a:solidFill>
        </p:spPr>
        <p:txBody>
          <a:bodyPr vert="horz" anchor="ctr">
            <a:normAutofit fontScale="92500" lnSpcReduction="10000"/>
          </a:bodyPr>
          <a:lstStyle/>
          <a:p>
            <a:pPr marL="0" indent="0">
              <a:buClr>
                <a:schemeClr val="accent5">
                  <a:lumMod val="75000"/>
                </a:schemeClr>
              </a:buClr>
              <a:buNone/>
            </a:pP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EMPLOYMENT, EQUALITY AND HUMAN RIGHTS POLICY</a:t>
            </a:r>
          </a:p>
          <a:p>
            <a:pPr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contribute to the development of the regional economy by providing employment to local people,</a:t>
            </a:r>
          </a:p>
          <a:p>
            <a:pPr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create a fair and peaceful working environment for our employees, where no discrimination is made and equal opportunities are provided,</a:t>
            </a:r>
          </a:p>
          <a:p>
            <a:pPr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care about the health, safety and welfare of all our employees, regardless of gender,</a:t>
            </a:r>
          </a:p>
          <a:p>
            <a:pPr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support women's participation in the workforce and provide equal opportunities,</a:t>
            </a:r>
          </a:p>
          <a:p>
            <a:pPr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act with the policy of "equal pay for equal work" without discrimination of gender,</a:t>
            </a:r>
          </a:p>
          <a:p>
            <a:pPr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provide the necessary environment to benefit from career opportunities equally,</a:t>
            </a:r>
          </a:p>
          <a:p>
            <a:pPr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Vulnerable groups should not be subjected to any form of abuse, harassment, discrimination, suppression, coercion, slander, etc. is not allowed to be exposed to situations,</a:t>
            </a:r>
          </a:p>
          <a:p>
            <a:pPr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create an environment where the opinions of all our employees are treated respectfully,</a:t>
            </a:r>
          </a:p>
          <a:p>
            <a:pPr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Gender, language, race, age, </a:t>
            </a:r>
            <a:r>
              <a:rPr lang="en" sz="1800" dirty="0" err="1">
                <a:solidFill>
                  <a:schemeClr val="accent5">
                    <a:lumMod val="40000"/>
                    <a:lumOff val="60000"/>
                  </a:schemeClr>
                </a:solidFill>
                <a:latin typeface="Constantia" panose="02030602050306030303" pitchFamily="18" charset="0"/>
              </a:rPr>
              <a:t>socio </a:t>
            </a:r>
            <a:r>
              <a:rPr lang="en" sz="1800" dirty="0">
                <a:solidFill>
                  <a:schemeClr val="accent5">
                    <a:lumMod val="40000"/>
                    <a:lumOff val="60000"/>
                  </a:schemeClr>
                </a:solidFill>
                <a:latin typeface="Constantia" panose="02030602050306030303" pitchFamily="18" charset="0"/>
              </a:rPr>
              <a:t>-economic status, educational status, </a:t>
            </a:r>
            <a:r>
              <a:rPr lang="en" sz="1800" dirty="0" smtClean="0">
                <a:solidFill>
                  <a:schemeClr val="accent5">
                    <a:lumMod val="40000"/>
                    <a:lumOff val="60000"/>
                  </a:schemeClr>
                </a:solidFill>
                <a:latin typeface="Constantia" panose="02030602050306030303" pitchFamily="18" charset="0"/>
              </a:rPr>
              <a:t>ethnic</a:t>
            </a:r>
            <a:endParaRPr lang="tr-TR" sz="1800" dirty="0">
              <a:solidFill>
                <a:schemeClr val="accent5">
                  <a:lumMod val="40000"/>
                  <a:lumOff val="60000"/>
                </a:schemeClr>
              </a:solidFill>
              <a:latin typeface="Constantia" panose="02030602050306030303" pitchFamily="18" charset="0"/>
            </a:endParaRPr>
          </a:p>
        </p:txBody>
      </p:sp>
    </p:spTree>
    <p:extLst>
      <p:ext uri="{BB962C8B-B14F-4D97-AF65-F5344CB8AC3E}">
        <p14:creationId xmlns:p14="http://schemas.microsoft.com/office/powerpoint/2010/main" val="22427344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6</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5143500"/>
          </a:xfrm>
          <a:solidFill>
            <a:srgbClr val="257540">
              <a:alpha val="94902"/>
            </a:srgbClr>
          </a:solidFill>
        </p:spPr>
        <p:txBody>
          <a:bodyPr vert="horz" anchor="ctr">
            <a:normAutofit/>
          </a:bodyPr>
          <a:lstStyle/>
          <a:p>
            <a:pPr marL="0" indent="0">
              <a:buClr>
                <a:schemeClr val="accent5">
                  <a:lumMod val="75000"/>
                </a:schemeClr>
              </a:buClr>
              <a:buNone/>
            </a:pP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CULTURAL AWARENESS POLICY</a:t>
            </a:r>
          </a:p>
          <a:p>
            <a:pPr lvl="0" algn="just">
              <a:buClr>
                <a:schemeClr val="accent5">
                  <a:lumMod val="75000"/>
                </a:schemeClr>
              </a:buClr>
            </a:pPr>
            <a:r>
              <a:rPr lang="en" sz="1800" dirty="0" err="1">
                <a:solidFill>
                  <a:schemeClr val="accent5">
                    <a:lumMod val="40000"/>
                    <a:lumOff val="60000"/>
                  </a:schemeClr>
                </a:solidFill>
                <a:latin typeface="Constantia" panose="02030602050306030303" pitchFamily="18" charset="0"/>
              </a:rPr>
              <a:t>information </a:t>
            </a:r>
            <a:r>
              <a:rPr lang="en" sz="1800" dirty="0">
                <a:solidFill>
                  <a:schemeClr val="accent5">
                    <a:lumMod val="40000"/>
                    <a:lumOff val="60000"/>
                  </a:schemeClr>
                </a:solidFill>
                <a:latin typeface="Constantia" panose="02030602050306030303" pitchFamily="18" charset="0"/>
              </a:rPr>
              <a:t>so that our guests can access the natural and cultural heritage, local products and services in our region ,</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It ensures that local culture, traditions and customs are protected; We do not allow discriminatory activities regarding views, ethnicity, beliefs and vulnerable groups. We know that visitors, who come both for touristic purposes and for work, contribute to regional development with their different cultures and that hospitality should be shown,</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support the preservation of historical and archaeological monuments,</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Knows our geography and local society well and respects their historical values and traditions; We contribute to economic, social and cultural development </a:t>
            </a:r>
            <a:r>
              <a:rPr lang="en" sz="1800" dirty="0" smtClean="0">
                <a:solidFill>
                  <a:schemeClr val="accent5">
                    <a:lumMod val="40000"/>
                    <a:lumOff val="60000"/>
                  </a:schemeClr>
                </a:solidFill>
                <a:latin typeface="Constantia" panose="02030602050306030303" pitchFamily="18" charset="0"/>
              </a:rPr>
              <a:t>.</a:t>
            </a:r>
            <a:endParaRPr lang="tr-TR" sz="1800" dirty="0">
              <a:solidFill>
                <a:schemeClr val="accent5">
                  <a:lumMod val="40000"/>
                  <a:lumOff val="60000"/>
                </a:schemeClr>
              </a:solidFill>
              <a:latin typeface="Constantia" panose="02030602050306030303" pitchFamily="18" charset="0"/>
            </a:endParaRPr>
          </a:p>
        </p:txBody>
      </p:sp>
    </p:spTree>
    <p:extLst>
      <p:ext uri="{BB962C8B-B14F-4D97-AF65-F5344CB8AC3E}">
        <p14:creationId xmlns:p14="http://schemas.microsoft.com/office/powerpoint/2010/main" val="29391165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7</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5143500"/>
          </a:xfrm>
          <a:solidFill>
            <a:srgbClr val="257540">
              <a:alpha val="94902"/>
            </a:srgbClr>
          </a:solidFill>
        </p:spPr>
        <p:txBody>
          <a:bodyPr vert="horz" anchor="ctr">
            <a:normAutofit/>
          </a:bodyPr>
          <a:lstStyle/>
          <a:p>
            <a:pPr marL="0" indent="0">
              <a:buClr>
                <a:schemeClr val="accent5">
                  <a:lumMod val="75000"/>
                </a:schemeClr>
              </a:buClr>
              <a:buNone/>
            </a:pPr>
            <a:r>
              <a:rPr lang="en" sz="19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ACCESSIBILITY POLICY</a:t>
            </a:r>
          </a:p>
          <a:p>
            <a:pPr algn="just">
              <a:buClr>
                <a:schemeClr val="accent5">
                  <a:lumMod val="75000"/>
                </a:schemeClr>
              </a:buClr>
            </a:pPr>
            <a:r>
              <a:rPr lang="en" sz="1900" dirty="0">
                <a:solidFill>
                  <a:schemeClr val="accent5">
                    <a:lumMod val="40000"/>
                    <a:lumOff val="60000"/>
                  </a:schemeClr>
                </a:solidFill>
                <a:latin typeface="Constantia" panose="02030602050306030303" pitchFamily="18" charset="0"/>
              </a:rPr>
              <a:t>We carry out our activities by considering the convenience of individuals with special needs (disabled people, children, etc.) to access our products and services,</a:t>
            </a:r>
          </a:p>
          <a:p>
            <a:pPr algn="just">
              <a:buClr>
                <a:schemeClr val="accent5">
                  <a:lumMod val="75000"/>
                </a:schemeClr>
              </a:buClr>
            </a:pPr>
            <a:r>
              <a:rPr lang="en" sz="1900" dirty="0">
                <a:solidFill>
                  <a:schemeClr val="accent5">
                    <a:lumMod val="40000"/>
                    <a:lumOff val="60000"/>
                  </a:schemeClr>
                </a:solidFill>
                <a:latin typeface="Constantia" panose="02030602050306030303" pitchFamily="18" charset="0"/>
              </a:rPr>
              <a:t>We provide an environment in which our guests and employees who need special protection in our facility will not be harmed in any way, and where all their problems can be easily communicated and resolved,</a:t>
            </a:r>
          </a:p>
          <a:p>
            <a:pPr algn="just">
              <a:buClr>
                <a:schemeClr val="accent5">
                  <a:lumMod val="75000"/>
                </a:schemeClr>
              </a:buClr>
            </a:pPr>
            <a:r>
              <a:rPr lang="en" sz="1900" dirty="0">
                <a:solidFill>
                  <a:schemeClr val="accent5">
                    <a:lumMod val="40000"/>
                    <a:lumOff val="60000"/>
                  </a:schemeClr>
                </a:solidFill>
                <a:latin typeface="Constantia" panose="02030602050306030303" pitchFamily="18" charset="0"/>
              </a:rPr>
              <a:t>We constantly monitor and measure our practices and targets in our sustainability management system and initiate, plan and finalize our corrective actions when necessary.</a:t>
            </a:r>
          </a:p>
          <a:p>
            <a:pPr algn="just">
              <a:buClr>
                <a:schemeClr val="accent5">
                  <a:lumMod val="75000"/>
                </a:schemeClr>
              </a:buClr>
            </a:pPr>
            <a:r>
              <a:rPr lang="en" sz="1900" dirty="0">
                <a:solidFill>
                  <a:schemeClr val="accent5">
                    <a:lumMod val="40000"/>
                    <a:lumOff val="60000"/>
                  </a:schemeClr>
                </a:solidFill>
                <a:latin typeface="Constantia" panose="02030602050306030303" pitchFamily="18" charset="0"/>
              </a:rPr>
              <a:t>We care about accessibility, health and safety standards for all our guests, staff and visitors with special needs, physical sensitivities and difficulties, and we organize the environments where they spend their holidays or work in line with these standards </a:t>
            </a:r>
            <a:r>
              <a:rPr lang="en" sz="1900" dirty="0" smtClean="0">
                <a:solidFill>
                  <a:schemeClr val="accent5">
                    <a:lumMod val="40000"/>
                    <a:lumOff val="60000"/>
                  </a:schemeClr>
                </a:solidFill>
                <a:latin typeface="Constantia" panose="02030602050306030303" pitchFamily="18" charset="0"/>
              </a:rPr>
              <a:t>.</a:t>
            </a:r>
            <a:endParaRPr lang="tr-TR" sz="1900" dirty="0">
              <a:solidFill>
                <a:schemeClr val="accent5">
                  <a:lumMod val="40000"/>
                  <a:lumOff val="60000"/>
                </a:schemeClr>
              </a:solidFill>
              <a:latin typeface="Constantia" panose="02030602050306030303" pitchFamily="18" charset="0"/>
            </a:endParaRPr>
          </a:p>
        </p:txBody>
      </p:sp>
    </p:spTree>
    <p:extLst>
      <p:ext uri="{BB962C8B-B14F-4D97-AF65-F5344CB8AC3E}">
        <p14:creationId xmlns:p14="http://schemas.microsoft.com/office/powerpoint/2010/main" val="2009838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8</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5143500"/>
          </a:xfrm>
          <a:solidFill>
            <a:srgbClr val="257540">
              <a:alpha val="94902"/>
            </a:srgbClr>
          </a:solidFill>
        </p:spPr>
        <p:txBody>
          <a:bodyPr vert="horz" anchor="ctr">
            <a:normAutofit/>
          </a:bodyPr>
          <a:lstStyle/>
          <a:p>
            <a:pPr marL="0" indent="0">
              <a:lnSpc>
                <a:spcPct val="80000"/>
              </a:lnSpc>
              <a:buClr>
                <a:schemeClr val="accent5">
                  <a:lumMod val="75000"/>
                </a:schemeClr>
              </a:buClr>
              <a:buNone/>
            </a:pP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CHILDREN'S RIGHTS POLICY</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do not employ child labor in our hotel and we expect the same sensitivity from all our business partners.</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provide environments/opportunities within the facility that contribute to the development of children, where they can easily express their thoughts, wishes and feelings, and where they feel free and comfortable.</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give service priority in our presentation areas,</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provide awareness training to our staff on child rights/abuse.</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try to raise awareness of families' attitudes and behaviors towards their children, and signs of physical-verbal-psychological violence or neglect.</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make sure that children are under adult supervision in the activities they participate in,</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We support relevant projects on the protection of children's rights,</a:t>
            </a:r>
          </a:p>
          <a:p>
            <a:pPr lvl="0" algn="just">
              <a:buClr>
                <a:schemeClr val="accent5">
                  <a:lumMod val="75000"/>
                </a:schemeClr>
              </a:buClr>
            </a:pPr>
            <a:r>
              <a:rPr lang="en" sz="1800" dirty="0">
                <a:solidFill>
                  <a:schemeClr val="accent5">
                    <a:lumMod val="40000"/>
                    <a:lumOff val="60000"/>
                  </a:schemeClr>
                </a:solidFill>
                <a:latin typeface="Constantia" panose="02030602050306030303" pitchFamily="18" charset="0"/>
              </a:rPr>
              <a:t>When we witness suspicious behavior regarding children, we first inform the hotel management and, when deemed necessary, ask for help from the Social Support Line </a:t>
            </a:r>
            <a:r>
              <a:rPr lang="en" sz="1800" dirty="0" smtClean="0">
                <a:solidFill>
                  <a:schemeClr val="accent5">
                    <a:lumMod val="40000"/>
                    <a:lumOff val="60000"/>
                  </a:schemeClr>
                </a:solidFill>
                <a:latin typeface="Constantia" panose="02030602050306030303" pitchFamily="18" charset="0"/>
              </a:rPr>
              <a:t>.</a:t>
            </a:r>
            <a:endParaRPr lang="tr-TR" sz="1800" dirty="0">
              <a:solidFill>
                <a:schemeClr val="accent5">
                  <a:lumMod val="40000"/>
                  <a:lumOff val="60000"/>
                </a:schemeClr>
              </a:solidFill>
              <a:latin typeface="Constantia" panose="02030602050306030303" pitchFamily="18" charset="0"/>
            </a:endParaRPr>
          </a:p>
        </p:txBody>
      </p:sp>
    </p:spTree>
    <p:extLst>
      <p:ext uri="{BB962C8B-B14F-4D97-AF65-F5344CB8AC3E}">
        <p14:creationId xmlns:p14="http://schemas.microsoft.com/office/powerpoint/2010/main" val="1747751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8" y="3267"/>
            <a:ext cx="9149818" cy="5140233"/>
          </a:xfrm>
          <a:prstGeom prst="rect">
            <a:avLst/>
          </a:prstGeom>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9</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619672" y="3267"/>
            <a:ext cx="3744416" cy="5140233"/>
          </a:xfrm>
          <a:solidFill>
            <a:srgbClr val="257540">
              <a:alpha val="94902"/>
            </a:srgbClr>
          </a:solidFill>
        </p:spPr>
        <p:txBody>
          <a:bodyPr anchor="ctr">
            <a:normAutofit/>
          </a:bodyPr>
          <a:lstStyle/>
          <a:p>
            <a:pPr>
              <a:buClr>
                <a:schemeClr val="accent5">
                  <a:lumMod val="75000"/>
                </a:schemeClr>
              </a:buClr>
            </a:pPr>
            <a:r>
              <a:rPr lang="en" sz="2200" dirty="0" smtClean="0">
                <a:ln>
                  <a:solidFill>
                    <a:schemeClr val="accent5"/>
                  </a:solidFill>
                </a:ln>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Sustainability Message;</a:t>
            </a:r>
            <a:r>
              <a:rPr lang="tr-TR" sz="2200"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
            </a:r>
            <a:br>
              <a:rPr lang="tr-TR" sz="2200"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br>
            <a:r>
              <a:rPr lang="en" sz="2200"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 </a:t>
            </a:r>
            <a:r>
              <a:rPr lang="tr-TR" sz="2200"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
            </a:r>
            <a:br>
              <a:rPr lang="tr-TR" sz="2200"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br>
            <a:r>
              <a:rPr lang="en" sz="2000"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Dear Guests, Business Partners and Employees,</a:t>
            </a:r>
            <a:r>
              <a:rPr lang="tr-TR" dirty="0">
                <a:effectLst>
                  <a:outerShdw blurRad="38100" dist="38100" dir="2700000" algn="tl">
                    <a:srgbClr val="000000">
                      <a:alpha val="43137"/>
                    </a:srgbClr>
                  </a:outerShdw>
                </a:effectLst>
                <a:latin typeface="Constantia" panose="02030602050306030303" pitchFamily="18" charset="0"/>
              </a:rPr>
              <a:t/>
            </a:r>
            <a:br>
              <a:rPr lang="tr-TR" dirty="0">
                <a:effectLst>
                  <a:outerShdw blurRad="38100" dist="38100" dir="2700000" algn="tl">
                    <a:srgbClr val="000000">
                      <a:alpha val="43137"/>
                    </a:srgbClr>
                  </a:outerShdw>
                </a:effectLst>
                <a:latin typeface="Constantia" panose="02030602050306030303" pitchFamily="18" charset="0"/>
              </a:rPr>
            </a:br>
            <a:r>
              <a:rPr lang="en" sz="2800" dirty="0">
                <a:effectLst>
                  <a:outerShdw blurRad="38100" dist="38100" dir="2700000" algn="tl">
                    <a:srgbClr val="000000">
                      <a:alpha val="43137"/>
                    </a:srgbClr>
                  </a:outerShdw>
                </a:effectLst>
                <a:latin typeface="Constantia" panose="02030602050306030303" pitchFamily="18" charset="0"/>
              </a:rPr>
              <a:t> As </a:t>
            </a:r>
            <a:r>
              <a:rPr lang="tr-TR" sz="2800" dirty="0">
                <a:effectLst>
                  <a:outerShdw blurRad="38100" dist="38100" dir="2700000" algn="tl">
                    <a:srgbClr val="000000">
                      <a:alpha val="43137"/>
                    </a:srgbClr>
                  </a:outerShdw>
                </a:effectLst>
                <a:latin typeface="Constantia" panose="02030602050306030303" pitchFamily="18" charset="0"/>
              </a:rPr>
              <a:t/>
            </a:r>
            <a:br>
              <a:rPr lang="tr-TR" sz="2800" dirty="0">
                <a:effectLst>
                  <a:outerShdw blurRad="38100" dist="38100" dir="2700000" algn="tl">
                    <a:srgbClr val="000000">
                      <a:alpha val="43137"/>
                    </a:srgbClr>
                  </a:outerShdw>
                </a:effectLst>
                <a:latin typeface="Constantia" panose="02030602050306030303" pitchFamily="18" charset="0"/>
              </a:rPr>
            </a:br>
            <a:r>
              <a:rPr lang="en" sz="1800" dirty="0">
                <a:solidFill>
                  <a:schemeClr val="accent5">
                    <a:lumMod val="40000"/>
                    <a:lumOff val="60000"/>
                  </a:schemeClr>
                </a:solidFill>
                <a:latin typeface="Constantia" panose="02030602050306030303" pitchFamily="18" charset="0"/>
              </a:rPr>
              <a:t>Washington </a:t>
            </a:r>
            <a:r>
              <a:rPr lang="en" sz="1800" dirty="0" err="1">
                <a:solidFill>
                  <a:schemeClr val="accent5">
                    <a:lumMod val="40000"/>
                    <a:lumOff val="60000"/>
                  </a:schemeClr>
                </a:solidFill>
                <a:latin typeface="Constantia" panose="02030602050306030303" pitchFamily="18" charset="0"/>
              </a:rPr>
              <a:t>Resort Hotel &amp; SPA, we are aware of the climate crisis caused by global warming affecting our world and </a:t>
            </a:r>
            <a:r>
              <a:rPr lang="en" sz="1800" dirty="0">
                <a:solidFill>
                  <a:schemeClr val="accent5">
                    <a:lumMod val="40000"/>
                    <a:lumOff val="60000"/>
                  </a:schemeClr>
                </a:solidFill>
                <a:latin typeface="Constantia" panose="02030602050306030303" pitchFamily="18" charset="0"/>
              </a:rPr>
              <a:t>we are eager to carry out </a:t>
            </a:r>
            <a:endParaRPr lang="tr-TR" sz="1800" dirty="0" smtClean="0">
              <a:solidFill>
                <a:schemeClr val="accent5">
                  <a:lumMod val="40000"/>
                  <a:lumOff val="60000"/>
                </a:schemeClr>
              </a:solidFill>
            </a:endParaRPr>
          </a:p>
        </p:txBody>
      </p:sp>
    </p:spTree>
    <p:extLst>
      <p:ext uri="{BB962C8B-B14F-4D97-AF65-F5344CB8AC3E}">
        <p14:creationId xmlns:p14="http://schemas.microsoft.com/office/powerpoint/2010/main" val="20332266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35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rotWithShape="1">
          <a:blip r:embed="rId2" cstate="print">
            <a:extLst>
              <a:ext uri="{28A0092B-C50C-407E-A947-70E740481C1C}">
                <a14:useLocalDpi xmlns:a14="http://schemas.microsoft.com/office/drawing/2010/main" val="0"/>
              </a:ext>
            </a:extLst>
          </a:blip>
          <a:srcRect t="1322" b="1322"/>
          <a:stretch/>
        </p:blipFill>
        <p:spPr>
          <a:xfrm>
            <a:off x="971600" y="0"/>
            <a:ext cx="8172400" cy="5143500"/>
          </a:xfrm>
          <a:prstGeom prst="rect">
            <a:avLst/>
          </a:prstGeom>
        </p:spPr>
      </p:pic>
      <p:sp>
        <p:nvSpPr>
          <p:cNvPr id="6" name="Dikdörtgen 5"/>
          <p:cNvSpPr/>
          <p:nvPr/>
        </p:nvSpPr>
        <p:spPr>
          <a:xfrm>
            <a:off x="0" y="-814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10</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3" name="İçerik Yer Tutucusu 2"/>
          <p:cNvSpPr>
            <a:spLocks noGrp="1"/>
          </p:cNvSpPr>
          <p:nvPr>
            <p:ph idx="1"/>
          </p:nvPr>
        </p:nvSpPr>
        <p:spPr>
          <a:xfrm>
            <a:off x="5148064" y="-22293"/>
            <a:ext cx="3690156" cy="5188085"/>
          </a:xfrm>
          <a:solidFill>
            <a:srgbClr val="257540">
              <a:alpha val="94902"/>
            </a:srgbClr>
          </a:solidFill>
        </p:spPr>
        <p:txBody>
          <a:bodyPr anchor="ctr">
            <a:normAutofit/>
          </a:bodyPr>
          <a:lstStyle/>
          <a:p>
            <a:pPr>
              <a:buClr>
                <a:schemeClr val="accent5">
                  <a:lumMod val="75000"/>
                </a:schemeClr>
              </a:buClr>
            </a:pPr>
            <a:r>
              <a:rPr lang="en" sz="1800" dirty="0" smtClean="0">
                <a:solidFill>
                  <a:schemeClr val="accent5">
                    <a:lumMod val="40000"/>
                    <a:lumOff val="60000"/>
                  </a:schemeClr>
                </a:solidFill>
              </a:rPr>
              <a:t>We do not find it right to limit the definition of sustainability only to the environment. In addition, we aim to protect and develop our natural resources, history and cultural values. The biggest reason why we embrace sustainability is; We know that the region will develop economically and socially. In line with these goals, we realize our vision without compromising guest satisfaction </a:t>
            </a:r>
            <a:r>
              <a:rPr lang="en" sz="2000" dirty="0" smtClean="0">
                <a:solidFill>
                  <a:schemeClr val="accent5">
                    <a:lumMod val="40000"/>
                    <a:lumOff val="60000"/>
                  </a:schemeClr>
                </a:solidFill>
              </a:rPr>
              <a:t>.</a:t>
            </a:r>
          </a:p>
        </p:txBody>
      </p:sp>
    </p:spTree>
    <p:extLst>
      <p:ext uri="{BB962C8B-B14F-4D97-AF65-F5344CB8AC3E}">
        <p14:creationId xmlns:p14="http://schemas.microsoft.com/office/powerpoint/2010/main" val="37312803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3" cstate="print">
            <a:extLst>
              <a:ext uri="{28A0092B-C50C-407E-A947-70E740481C1C}">
                <a14:useLocalDpi xmlns:a14="http://schemas.microsoft.com/office/drawing/2010/main" val="0"/>
              </a:ext>
            </a:extLst>
          </a:blip>
          <a:srcRect t="7273" r="9325"/>
          <a:stretch/>
        </p:blipFill>
        <p:spPr>
          <a:xfrm>
            <a:off x="493726" y="0"/>
            <a:ext cx="8650274" cy="5143500"/>
          </a:xfrm>
          <a:prstGeom prst="rect">
            <a:avLst/>
          </a:prstGeom>
        </p:spPr>
      </p:pic>
      <p:sp>
        <p:nvSpPr>
          <p:cNvPr id="6" name="Dikdörtgen 5"/>
          <p:cNvSpPr/>
          <p:nvPr/>
        </p:nvSpPr>
        <p:spPr>
          <a:xfrm>
            <a:off x="0" y="-20250"/>
            <a:ext cx="1350000" cy="51637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11</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1" name="İçerik Yer Tutucusu 2"/>
          <p:cNvSpPr>
            <a:spLocks noGrp="1"/>
          </p:cNvSpPr>
          <p:nvPr>
            <p:ph idx="1"/>
          </p:nvPr>
        </p:nvSpPr>
        <p:spPr>
          <a:xfrm>
            <a:off x="1350001" y="4175599"/>
            <a:ext cx="7794000" cy="972000"/>
          </a:xfrm>
          <a:solidFill>
            <a:srgbClr val="257540">
              <a:alpha val="98039"/>
            </a:srgbClr>
          </a:solidFill>
        </p:spPr>
        <p:txBody>
          <a:bodyPr anchor="ctr">
            <a:normAutofit/>
          </a:bodyPr>
          <a:lstStyle/>
          <a:p>
            <a:pPr marL="0" indent="0" algn="ctr">
              <a:buClr>
                <a:schemeClr val="accent5">
                  <a:lumMod val="75000"/>
                </a:schemeClr>
              </a:buClr>
              <a:buNone/>
            </a:pPr>
            <a:r>
              <a:rPr lang="en" sz="2200" dirty="0" smtClean="0">
                <a:ln>
                  <a:solidFill>
                    <a:schemeClr val="accent5"/>
                  </a:solidFill>
                </a:ln>
                <a:solidFill>
                  <a:schemeClr val="accent5">
                    <a:lumMod val="40000"/>
                    <a:lumOff val="60000"/>
                  </a:schemeClr>
                </a:solidFill>
              </a:rPr>
              <a:t>SUSTAINABILITY ACTION REPORT</a:t>
            </a:r>
          </a:p>
        </p:txBody>
      </p:sp>
    </p:spTree>
    <p:extLst>
      <p:ext uri="{BB962C8B-B14F-4D97-AF65-F5344CB8AC3E}">
        <p14:creationId xmlns:p14="http://schemas.microsoft.com/office/powerpoint/2010/main" val="2960304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0000" y="15636"/>
            <a:ext cx="7794000" cy="5112229"/>
          </a:xfrm>
          <a:prstGeom prst="rect">
            <a:avLst/>
          </a:prstGeom>
        </p:spPr>
      </p:pic>
      <p:sp>
        <p:nvSpPr>
          <p:cNvPr id="6" name="Dikdörtgen 5"/>
          <p:cNvSpPr/>
          <p:nvPr/>
        </p:nvSpPr>
        <p:spPr>
          <a:xfrm>
            <a:off x="0" y="16197"/>
            <a:ext cx="1350000" cy="5127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12</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972000"/>
          </a:xfrm>
          <a:solidFill>
            <a:srgbClr val="257540">
              <a:alpha val="98039"/>
            </a:srgbClr>
          </a:solidFill>
        </p:spPr>
        <p:txBody>
          <a:bodyPr anchor="ctr">
            <a:normAutofit/>
          </a:bodyPr>
          <a:lstStyle/>
          <a:p>
            <a:pPr marL="0" indent="0" algn="ctr">
              <a:buClr>
                <a:schemeClr val="accent5">
                  <a:lumMod val="75000"/>
                </a:schemeClr>
              </a:buClr>
              <a:buNone/>
            </a:pPr>
            <a:r>
              <a:rPr lang="en" sz="1900" b="1" dirty="0">
                <a:ln>
                  <a:solidFill>
                    <a:schemeClr val="accent5"/>
                  </a:solidFill>
                </a:ln>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CULTURE, HERITAGE AND VALUES;</a:t>
            </a:r>
          </a:p>
        </p:txBody>
      </p:sp>
    </p:spTree>
    <p:extLst>
      <p:ext uri="{BB962C8B-B14F-4D97-AF65-F5344CB8AC3E}">
        <p14:creationId xmlns:p14="http://schemas.microsoft.com/office/powerpoint/2010/main" val="39995516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13</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3" name="Resim 2"/>
          <p:cNvPicPr>
            <a:picLocks noChangeAspect="1"/>
          </p:cNvPicPr>
          <p:nvPr/>
        </p:nvPicPr>
        <p:blipFill rotWithShape="1">
          <a:blip r:embed="rId3" cstate="print">
            <a:extLst>
              <a:ext uri="{28A0092B-C50C-407E-A947-70E740481C1C}">
                <a14:useLocalDpi xmlns:a14="http://schemas.microsoft.com/office/drawing/2010/main" val="0"/>
              </a:ext>
            </a:extLst>
          </a:blip>
          <a:srcRect t="9093"/>
          <a:stretch/>
        </p:blipFill>
        <p:spPr>
          <a:xfrm>
            <a:off x="1350000" y="0"/>
            <a:ext cx="3349525" cy="2227990"/>
          </a:xfrm>
          <a:prstGeom prst="rect">
            <a:avLst/>
          </a:prstGeom>
        </p:spPr>
      </p:pic>
      <p:pic>
        <p:nvPicPr>
          <p:cNvPr id="10" name="Resi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05705" y="2940960"/>
            <a:ext cx="3341984" cy="2227990"/>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50000" y="2237160"/>
            <a:ext cx="1954527" cy="2931790"/>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9965" y="0"/>
            <a:ext cx="1934035" cy="2935799"/>
          </a:xfrm>
          <a:prstGeom prst="rect">
            <a:avLst/>
          </a:prstGeom>
        </p:spPr>
      </p:pic>
      <p:sp>
        <p:nvSpPr>
          <p:cNvPr id="5" name="İçerik Yer Tutucusu 2"/>
          <p:cNvSpPr>
            <a:spLocks noGrp="1"/>
          </p:cNvSpPr>
          <p:nvPr>
            <p:ph idx="1"/>
          </p:nvPr>
        </p:nvSpPr>
        <p:spPr>
          <a:xfrm>
            <a:off x="4699525" y="-16280"/>
            <a:ext cx="2510439" cy="2957240"/>
          </a:xfrm>
          <a:prstGeom prst="rect">
            <a:avLst/>
          </a:prstGeom>
          <a:solidFill>
            <a:srgbClr val="257540"/>
          </a:solidFill>
        </p:spPr>
        <p:txBody>
          <a:bodyPr anchor="t">
            <a:normAutofit/>
          </a:bodyPr>
          <a:lstStyle/>
          <a:p>
            <a:pPr marL="0" indent="0" algn="ctr">
              <a:buClr>
                <a:schemeClr val="accent5">
                  <a:lumMod val="75000"/>
                </a:schemeClr>
              </a:buClr>
              <a:buNone/>
            </a:pPr>
            <a:endParaRPr lang="tr-TR" sz="3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lgn="ctr">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Culture, Heritage and Values;</a:t>
            </a:r>
          </a:p>
          <a:p>
            <a:pPr marL="0" indent="0" algn="ctr">
              <a:buClr>
                <a:schemeClr val="accent5">
                  <a:lumMod val="75000"/>
                </a:schemeClr>
              </a:buClr>
              <a:buNone/>
            </a:pPr>
            <a:endParaRPr lang="tr-TR" sz="1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r>
              <a:rPr lang="en" sz="1800" dirty="0" smtClean="0">
                <a:solidFill>
                  <a:schemeClr val="accent5">
                    <a:lumMod val="40000"/>
                    <a:lumOff val="60000"/>
                  </a:schemeClr>
                </a:solidFill>
              </a:rPr>
              <a:t>an A La </a:t>
            </a:r>
            <a:r>
              <a:rPr lang="en" sz="1800" dirty="0" err="1" smtClean="0">
                <a:solidFill>
                  <a:schemeClr val="accent5">
                    <a:lumMod val="40000"/>
                    <a:lumOff val="60000"/>
                  </a:schemeClr>
                </a:solidFill>
              </a:rPr>
              <a:t>Carte restaurant </a:t>
            </a:r>
            <a:r>
              <a:rPr lang="en" sz="1800" dirty="0" smtClean="0">
                <a:solidFill>
                  <a:schemeClr val="accent5">
                    <a:lumMod val="40000"/>
                    <a:lumOff val="60000"/>
                  </a:schemeClr>
                </a:solidFill>
              </a:rPr>
              <a:t>in our facility, whose name is Sultan </a:t>
            </a:r>
            <a:r>
              <a:rPr lang="en" sz="1800" dirty="0" err="1" smtClean="0">
                <a:solidFill>
                  <a:schemeClr val="accent5">
                    <a:lumMod val="40000"/>
                    <a:lumOff val="60000"/>
                  </a:schemeClr>
                </a:solidFill>
              </a:rPr>
              <a:t>Ocakbaşı </a:t>
            </a:r>
            <a:r>
              <a:rPr lang="en" sz="1800" dirty="0" smtClean="0">
                <a:solidFill>
                  <a:schemeClr val="accent5">
                    <a:lumMod val="40000"/>
                    <a:lumOff val="60000"/>
                  </a:schemeClr>
                </a:solidFill>
              </a:rPr>
              <a:t>.</a:t>
            </a:r>
          </a:p>
          <a:p>
            <a:pPr>
              <a:buClr>
                <a:schemeClr val="accent5">
                  <a:lumMod val="75000"/>
                </a:schemeClr>
              </a:buClr>
            </a:pPr>
            <a:endParaRPr lang="tr-TR" sz="2000" dirty="0" smtClean="0">
              <a:solidFill>
                <a:schemeClr val="accent5">
                  <a:lumMod val="40000"/>
                  <a:lumOff val="60000"/>
                </a:schemeClr>
              </a:solidFill>
            </a:endParaRPr>
          </a:p>
        </p:txBody>
      </p:sp>
      <p:sp>
        <p:nvSpPr>
          <p:cNvPr id="14" name="İçerik Yer Tutucusu 2"/>
          <p:cNvSpPr txBox="1">
            <a:spLocks/>
          </p:cNvSpPr>
          <p:nvPr/>
        </p:nvSpPr>
        <p:spPr>
          <a:xfrm>
            <a:off x="3304527" y="2237160"/>
            <a:ext cx="2653699" cy="2957240"/>
          </a:xfrm>
          <a:prstGeom prst="rect">
            <a:avLst/>
          </a:prstGeom>
          <a:solidFill>
            <a:srgbClr val="257540"/>
          </a:solidFill>
        </p:spPr>
        <p:txBody>
          <a:bodyPr vert="horz" anchor="ctr">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buClr>
                <a:schemeClr val="accent5">
                  <a:lumMod val="75000"/>
                </a:schemeClr>
              </a:buClr>
            </a:pPr>
            <a:r>
              <a:rPr lang="en" sz="1500" dirty="0" smtClean="0">
                <a:solidFill>
                  <a:schemeClr val="accent5">
                    <a:lumMod val="40000"/>
                    <a:lumOff val="60000"/>
                  </a:schemeClr>
                </a:solidFill>
              </a:rPr>
              <a:t>Sultan </a:t>
            </a:r>
            <a:r>
              <a:rPr lang="en" sz="1500" dirty="0" err="1" smtClean="0">
                <a:solidFill>
                  <a:schemeClr val="accent5">
                    <a:lumMod val="40000"/>
                    <a:lumOff val="60000"/>
                  </a:schemeClr>
                </a:solidFill>
              </a:rPr>
              <a:t>Ocakbaşı</a:t>
            </a:r>
            <a:r>
              <a:rPr lang="en" sz="1500" dirty="0">
                <a:solidFill>
                  <a:schemeClr val="accent5">
                    <a:lumMod val="40000"/>
                    <a:lumOff val="60000"/>
                  </a:schemeClr>
                </a:solidFill>
              </a:rPr>
              <a:t> In our restaurant </a:t>
            </a:r>
            <a:r>
              <a:rPr lang="en" sz="1500" dirty="0" smtClean="0">
                <a:solidFill>
                  <a:schemeClr val="accent5">
                    <a:lumMod val="40000"/>
                    <a:lumOff val="60000"/>
                  </a:schemeClr>
                </a:solidFill>
              </a:rPr>
              <a:t>, we show our guests the Turkish culture in terms of both taste and ambience by exhibiting elements of our culture with objects such as pitchers, tiles, old copper pots and </a:t>
            </a:r>
            <a:r>
              <a:rPr lang="en" sz="1500" dirty="0" err="1" smtClean="0">
                <a:solidFill>
                  <a:schemeClr val="accent5">
                    <a:lumMod val="40000"/>
                    <a:lumOff val="60000"/>
                  </a:schemeClr>
                </a:solidFill>
              </a:rPr>
              <a:t>the fireside in the restaurant.</a:t>
            </a:r>
          </a:p>
        </p:txBody>
      </p:sp>
      <p:cxnSp>
        <p:nvCxnSpPr>
          <p:cNvPr id="21" name="Düz Bağlayıcı 20"/>
          <p:cNvCxnSpPr/>
          <p:nvPr/>
        </p:nvCxnSpPr>
        <p:spPr>
          <a:xfrm>
            <a:off x="4699525" y="843558"/>
            <a:ext cx="251044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a:xfrm flipH="1">
            <a:off x="1351537" y="2237161"/>
            <a:ext cx="1952990" cy="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a:xfrm flipH="1">
            <a:off x="7209965" y="2935799"/>
            <a:ext cx="1977016" cy="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7690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Resim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4132" y="0"/>
            <a:ext cx="3859868" cy="2573245"/>
          </a:xfrm>
          <a:prstGeom prst="rect">
            <a:avLst/>
          </a:prstGeom>
        </p:spPr>
      </p:pic>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332" y="2563610"/>
            <a:ext cx="3845599" cy="2579890"/>
          </a:xfrm>
          <a:prstGeom prst="rect">
            <a:avLst/>
          </a:prstGeom>
        </p:spPr>
      </p:pic>
      <p:pic>
        <p:nvPicPr>
          <p:cNvPr id="4" name="Resi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4132" y="2570255"/>
            <a:ext cx="3859868" cy="2573245"/>
          </a:xfrm>
          <a:prstGeom prst="rect">
            <a:avLst/>
          </a:prstGeom>
        </p:spPr>
      </p:pic>
      <p:pic>
        <p:nvPicPr>
          <p:cNvPr id="2" name="Resim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3851920" cy="2567947"/>
          </a:xfrm>
          <a:prstGeom prst="rect">
            <a:avLst/>
          </a:prstGeom>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14</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5" name="İçerik Yer Tutucusu 2"/>
          <p:cNvSpPr>
            <a:spLocks noGrp="1"/>
          </p:cNvSpPr>
          <p:nvPr>
            <p:ph idx="1"/>
          </p:nvPr>
        </p:nvSpPr>
        <p:spPr>
          <a:xfrm>
            <a:off x="3779912" y="0"/>
            <a:ext cx="2510439" cy="5143500"/>
          </a:xfrm>
          <a:prstGeom prst="rect">
            <a:avLst/>
          </a:prstGeom>
          <a:solidFill>
            <a:srgbClr val="257540">
              <a:alpha val="96863"/>
            </a:srgbClr>
          </a:solidFill>
        </p:spPr>
        <p:txBody>
          <a:bodyPr anchor="ctr">
            <a:normAutofit/>
          </a:bodyPr>
          <a:lstStyle/>
          <a:p>
            <a:pPr marL="0" indent="0" algn="ctr">
              <a:buClr>
                <a:schemeClr val="accent5">
                  <a:lumMod val="75000"/>
                </a:schemeClr>
              </a:buClr>
              <a:buNone/>
            </a:pP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Culture, Heritage and Values </a:t>
            </a: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marL="0" indent="0" algn="ctr">
              <a:buClr>
                <a:schemeClr val="accent5">
                  <a:lumMod val="75000"/>
                </a:schemeClr>
              </a:buClr>
              <a:buNone/>
            </a:pPr>
            <a:endParaRPr lang="tr-TR" sz="1800" dirty="0" smtClean="0">
              <a:solidFill>
                <a:schemeClr val="accent5">
                  <a:lumMod val="40000"/>
                  <a:lumOff val="60000"/>
                </a:schemeClr>
              </a:solidFill>
            </a:endParaRPr>
          </a:p>
          <a:p>
            <a:pPr>
              <a:buClr>
                <a:schemeClr val="accent5">
                  <a:lumMod val="75000"/>
                </a:schemeClr>
              </a:buClr>
            </a:pPr>
            <a:r>
              <a:rPr lang="en" sz="1800" dirty="0" smtClean="0">
                <a:solidFill>
                  <a:schemeClr val="accent5">
                    <a:lumMod val="40000"/>
                    <a:lumOff val="60000"/>
                  </a:schemeClr>
                </a:solidFill>
              </a:rPr>
              <a:t>We enable our guests to taste our delicacies by serving local dishes at weekly organized Turkish nights.</a:t>
            </a:r>
          </a:p>
          <a:p>
            <a:pPr>
              <a:buClr>
                <a:schemeClr val="accent5">
                  <a:lumMod val="75000"/>
                </a:schemeClr>
              </a:buClr>
            </a:pPr>
            <a:r>
              <a:rPr lang="en" sz="1800" dirty="0" smtClean="0">
                <a:solidFill>
                  <a:schemeClr val="accent5">
                    <a:lumMod val="40000"/>
                    <a:lumOff val="60000"/>
                  </a:schemeClr>
                </a:solidFill>
              </a:rPr>
              <a:t>We offer pancakes and pita, which are among the most popular flavors of our culture, as snacks throughout the day.</a:t>
            </a:r>
          </a:p>
        </p:txBody>
      </p:sp>
      <p:cxnSp>
        <p:nvCxnSpPr>
          <p:cNvPr id="10" name="Düz Bağlayıcı 9"/>
          <p:cNvCxnSpPr/>
          <p:nvPr/>
        </p:nvCxnSpPr>
        <p:spPr>
          <a:xfrm>
            <a:off x="3779912" y="1050385"/>
            <a:ext cx="252028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Düz Bağlayıcı 10"/>
          <p:cNvCxnSpPr/>
          <p:nvPr/>
        </p:nvCxnSpPr>
        <p:spPr>
          <a:xfrm flipH="1" flipV="1">
            <a:off x="1351536" y="2563611"/>
            <a:ext cx="2428376" cy="9634"/>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3" name="Düz Bağlayıcı 12"/>
          <p:cNvCxnSpPr>
            <a:endCxn id="5" idx="3"/>
          </p:cNvCxnSpPr>
          <p:nvPr/>
        </p:nvCxnSpPr>
        <p:spPr>
          <a:xfrm flipH="1" flipV="1">
            <a:off x="6290351" y="2571750"/>
            <a:ext cx="2853649" cy="1495"/>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1831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3238" y="5114"/>
            <a:ext cx="3910762" cy="2588417"/>
          </a:xfrm>
          <a:prstGeom prst="rect">
            <a:avLst/>
          </a:prstGeom>
        </p:spPr>
      </p:pic>
      <p:pic>
        <p:nvPicPr>
          <p:cNvPr id="10" name="Resim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5115"/>
            <a:ext cx="3710560" cy="2563610"/>
          </a:xfrm>
          <a:prstGeom prst="rect">
            <a:avLst/>
          </a:prstGeom>
        </p:spPr>
      </p:pic>
      <p:pic>
        <p:nvPicPr>
          <p:cNvPr id="15" name="Resim 14"/>
          <p:cNvPicPr>
            <a:picLocks noChangeAspect="1"/>
          </p:cNvPicPr>
          <p:nvPr/>
        </p:nvPicPr>
        <p:blipFill rotWithShape="1">
          <a:blip r:embed="rId4" cstate="print">
            <a:extLst>
              <a:ext uri="{28A0092B-C50C-407E-A947-70E740481C1C}">
                <a14:useLocalDpi xmlns:a14="http://schemas.microsoft.com/office/drawing/2010/main" val="0"/>
              </a:ext>
            </a:extLst>
          </a:blip>
          <a:srcRect r="10894"/>
          <a:stretch/>
        </p:blipFill>
        <p:spPr>
          <a:xfrm>
            <a:off x="360000" y="5114"/>
            <a:ext cx="3496731" cy="2585005"/>
          </a:xfrm>
          <a:prstGeom prst="rect">
            <a:avLst/>
          </a:prstGeom>
        </p:spPr>
      </p:pic>
      <p:pic>
        <p:nvPicPr>
          <p:cNvPr id="11" name="Resim 10"/>
          <p:cNvPicPr>
            <a:picLocks noChangeAspect="1"/>
          </p:cNvPicPr>
          <p:nvPr/>
        </p:nvPicPr>
        <p:blipFill rotWithShape="1">
          <a:blip r:embed="rId5" cstate="print">
            <a:extLst>
              <a:ext uri="{28A0092B-C50C-407E-A947-70E740481C1C}">
                <a14:useLocalDpi xmlns:a14="http://schemas.microsoft.com/office/drawing/2010/main" val="0"/>
              </a:ext>
            </a:extLst>
          </a:blip>
          <a:srcRect r="10880"/>
          <a:stretch/>
        </p:blipFill>
        <p:spPr>
          <a:xfrm>
            <a:off x="5642383" y="2571750"/>
            <a:ext cx="3501617" cy="2571750"/>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2571750"/>
            <a:ext cx="3807189" cy="2571750"/>
          </a:xfrm>
          <a:prstGeom prst="rect">
            <a:avLst/>
          </a:prstGeom>
        </p:spPr>
      </p:pic>
      <p:sp>
        <p:nvSpPr>
          <p:cNvPr id="5" name="İçerik Yer Tutucusu 2"/>
          <p:cNvSpPr>
            <a:spLocks noGrp="1"/>
          </p:cNvSpPr>
          <p:nvPr>
            <p:ph idx="1"/>
          </p:nvPr>
        </p:nvSpPr>
        <p:spPr>
          <a:xfrm>
            <a:off x="3779912" y="2563610"/>
            <a:ext cx="2510439" cy="2579890"/>
          </a:xfrm>
          <a:prstGeom prst="rect">
            <a:avLst/>
          </a:prstGeom>
          <a:solidFill>
            <a:srgbClr val="257540">
              <a:alpha val="96863"/>
            </a:srgbClr>
          </a:solidFill>
        </p:spPr>
        <p:txBody>
          <a:bodyPr anchor="ctr">
            <a:normAutofit/>
          </a:bodyPr>
          <a:lstStyle/>
          <a:p>
            <a:pPr marL="0" indent="0" algn="ctr">
              <a:buClr>
                <a:schemeClr val="accent5">
                  <a:lumMod val="75000"/>
                </a:schemeClr>
              </a:buClr>
              <a:buNone/>
            </a:pPr>
            <a:r>
              <a:rPr lang="en"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Culture, Heritage and Values;</a:t>
            </a:r>
          </a:p>
          <a:p>
            <a:pPr marL="0" indent="0">
              <a:buClr>
                <a:schemeClr val="accent5">
                  <a:lumMod val="75000"/>
                </a:schemeClr>
              </a:buClr>
              <a:buNone/>
            </a:pPr>
            <a:endParaRPr lang="tr-TR" sz="1100" dirty="0" smtClean="0">
              <a:solidFill>
                <a:schemeClr val="accent5">
                  <a:lumMod val="40000"/>
                  <a:lumOff val="60000"/>
                </a:schemeClr>
              </a:solidFill>
            </a:endParaRPr>
          </a:p>
          <a:p>
            <a:pPr>
              <a:buClr>
                <a:schemeClr val="accent5">
                  <a:lumMod val="75000"/>
                </a:schemeClr>
              </a:buClr>
            </a:pPr>
            <a:r>
              <a:rPr lang="en" sz="2000" dirty="0" smtClean="0">
                <a:solidFill>
                  <a:schemeClr val="accent5">
                    <a:lumMod val="40000"/>
                    <a:lumOff val="60000"/>
                  </a:schemeClr>
                </a:solidFill>
              </a:rPr>
              <a:t>Turkish coffee is served to our guests in our </a:t>
            </a:r>
            <a:r>
              <a:rPr lang="en" sz="2000" dirty="0" err="1" smtClean="0">
                <a:solidFill>
                  <a:schemeClr val="accent5">
                    <a:lumMod val="40000"/>
                    <a:lumOff val="60000"/>
                  </a:schemeClr>
                </a:solidFill>
              </a:rPr>
              <a:t>Patisserie section.</a:t>
            </a:r>
          </a:p>
        </p:txBody>
      </p:sp>
      <p:sp>
        <p:nvSpPr>
          <p:cNvPr id="6" name="Dikdörtgen 5"/>
          <p:cNvSpPr/>
          <p:nvPr/>
        </p:nvSpPr>
        <p:spPr>
          <a:xfrm>
            <a:off x="0" y="5114"/>
            <a:ext cx="1350000" cy="51383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15</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4" name="Düz Bağlayıcı 13"/>
          <p:cNvCxnSpPr/>
          <p:nvPr/>
        </p:nvCxnSpPr>
        <p:spPr>
          <a:xfrm>
            <a:off x="3807189" y="3298925"/>
            <a:ext cx="2493003"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Düz Bağlayıcı 11"/>
          <p:cNvCxnSpPr>
            <a:stCxn id="7" idx="3"/>
          </p:cNvCxnSpPr>
          <p:nvPr/>
        </p:nvCxnSpPr>
        <p:spPr>
          <a:xfrm flipV="1">
            <a:off x="1350000" y="2563610"/>
            <a:ext cx="2506731" cy="814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a:xfrm flipV="1">
            <a:off x="3858267" y="-13641"/>
            <a:ext cx="0" cy="2585391"/>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7" name="Düz Bağlayıcı 16"/>
          <p:cNvCxnSpPr/>
          <p:nvPr/>
        </p:nvCxnSpPr>
        <p:spPr>
          <a:xfrm flipV="1">
            <a:off x="6122320" y="-16280"/>
            <a:ext cx="0" cy="258803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20" name="Düz Bağlayıcı 19"/>
          <p:cNvCxnSpPr/>
          <p:nvPr/>
        </p:nvCxnSpPr>
        <p:spPr>
          <a:xfrm flipH="1" flipV="1">
            <a:off x="6122320" y="2563610"/>
            <a:ext cx="3021680" cy="2651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16729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çerik Yer Tutucusu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50000" y="-26013"/>
            <a:ext cx="7794000" cy="5195527"/>
          </a:xfrm>
          <a:prstGeom prst="rect">
            <a:avLst/>
          </a:prstGeom>
          <a:solidFill>
            <a:srgbClr val="1A522D">
              <a:alpha val="96863"/>
            </a:srgbClr>
          </a:solidFill>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16</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1" name="İçerik Yer Tutucusu 2"/>
          <p:cNvSpPr txBox="1">
            <a:spLocks/>
          </p:cNvSpPr>
          <p:nvPr/>
        </p:nvSpPr>
        <p:spPr>
          <a:xfrm>
            <a:off x="1350001" y="4174262"/>
            <a:ext cx="7794000" cy="987574"/>
          </a:xfrm>
          <a:prstGeom prst="rect">
            <a:avLst/>
          </a:prstGeom>
          <a:solidFill>
            <a:srgbClr val="257540">
              <a:alpha val="96863"/>
            </a:srgbClr>
          </a:solidFill>
        </p:spPr>
        <p:txBody>
          <a:bodyPr vert="horz" anchor="ctr">
            <a:normAutofit fontScale="77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Clr>
                <a:schemeClr val="accent5">
                  <a:lumMod val="75000"/>
                </a:schemeClr>
              </a:buClr>
              <a:buNone/>
            </a:pPr>
            <a:r>
              <a:rPr lang="en" sz="23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Culture, Heritage and Values;</a:t>
            </a:r>
          </a:p>
          <a:p>
            <a:pPr marL="0" indent="0">
              <a:buClr>
                <a:schemeClr val="accent5">
                  <a:lumMod val="75000"/>
                </a:schemeClr>
              </a:buClr>
              <a:buNone/>
            </a:pPr>
            <a:endParaRPr lang="tr-TR" sz="1400" dirty="0" smtClean="0">
              <a:solidFill>
                <a:schemeClr val="accent5">
                  <a:lumMod val="40000"/>
                  <a:lumOff val="60000"/>
                </a:schemeClr>
              </a:solidFill>
            </a:endParaRPr>
          </a:p>
          <a:p>
            <a:pPr>
              <a:buClr>
                <a:schemeClr val="accent5">
                  <a:lumMod val="75000"/>
                </a:schemeClr>
              </a:buClr>
            </a:pPr>
            <a:r>
              <a:rPr lang="en" sz="2300" dirty="0" smtClean="0">
                <a:solidFill>
                  <a:schemeClr val="accent5">
                    <a:lumMod val="40000"/>
                    <a:lumOff val="60000"/>
                  </a:schemeClr>
                </a:solidFill>
              </a:rPr>
              <a:t>our guests </a:t>
            </a:r>
            <a:r>
              <a:rPr lang="en" sz="2300" dirty="0">
                <a:solidFill>
                  <a:schemeClr val="accent5">
                    <a:lumMod val="40000"/>
                    <a:lumOff val="60000"/>
                  </a:schemeClr>
                </a:solidFill>
              </a:rPr>
              <a:t>can benefit from, reflect our culture </a:t>
            </a:r>
            <a:r>
              <a:rPr lang="en" sz="2300" dirty="0" smtClean="0">
                <a:solidFill>
                  <a:schemeClr val="accent5">
                    <a:lumMod val="40000"/>
                    <a:lumOff val="60000"/>
                  </a:schemeClr>
                </a:solidFill>
              </a:rPr>
              <a:t>. ( </a:t>
            </a:r>
            <a:r>
              <a:rPr lang="en" sz="2300" dirty="0">
                <a:solidFill>
                  <a:schemeClr val="accent5">
                    <a:lumMod val="40000"/>
                    <a:lumOff val="60000"/>
                  </a:schemeClr>
                </a:solidFill>
              </a:rPr>
              <a:t>pouch, foam </a:t>
            </a:r>
            <a:r>
              <a:rPr lang="en" sz="2300" dirty="0" err="1">
                <a:solidFill>
                  <a:schemeClr val="accent5">
                    <a:lumMod val="40000"/>
                    <a:lumOff val="60000"/>
                  </a:schemeClr>
                </a:solidFill>
              </a:rPr>
              <a:t>etc. </a:t>
            </a:r>
            <a:r>
              <a:rPr lang="en" sz="2300" dirty="0">
                <a:solidFill>
                  <a:schemeClr val="accent5">
                    <a:lumMod val="40000"/>
                    <a:lumOff val="60000"/>
                  </a:schemeClr>
                </a:solidFill>
              </a:rPr>
              <a:t>)</a:t>
            </a:r>
          </a:p>
        </p:txBody>
      </p:sp>
      <p:cxnSp>
        <p:nvCxnSpPr>
          <p:cNvPr id="8" name="Düz Bağlayıcı 7"/>
          <p:cNvCxnSpPr/>
          <p:nvPr/>
        </p:nvCxnSpPr>
        <p:spPr>
          <a:xfrm>
            <a:off x="1350001" y="4568322"/>
            <a:ext cx="7793999"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7638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extLst>
              <a:ext uri="{28A0092B-C50C-407E-A947-70E740481C1C}">
                <a14:useLocalDpi xmlns:a14="http://schemas.microsoft.com/office/drawing/2010/main" val="0"/>
              </a:ext>
            </a:extLst>
          </a:blip>
          <a:srcRect r="13519"/>
          <a:stretch/>
        </p:blipFill>
        <p:spPr>
          <a:xfrm>
            <a:off x="5792239" y="-12047"/>
            <a:ext cx="3351761" cy="5167594"/>
          </a:xfrm>
          <a:prstGeom prst="rect">
            <a:avLst/>
          </a:prstGeom>
        </p:spPr>
      </p:pic>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0"/>
            <a:ext cx="3875696" cy="5167594"/>
          </a:xfrm>
          <a:prstGeom prst="rect">
            <a:avLst/>
          </a:prstGeom>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17</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1" name="İçerik Yer Tutucusu 2"/>
          <p:cNvSpPr txBox="1">
            <a:spLocks/>
          </p:cNvSpPr>
          <p:nvPr/>
        </p:nvSpPr>
        <p:spPr>
          <a:xfrm>
            <a:off x="3752512" y="-12047"/>
            <a:ext cx="2520280" cy="5177628"/>
          </a:xfrm>
          <a:prstGeom prst="rect">
            <a:avLst/>
          </a:prstGeom>
          <a:solidFill>
            <a:srgbClr val="257540">
              <a:alpha val="96863"/>
            </a:srgbClr>
          </a:solidFill>
        </p:spPr>
        <p:txBody>
          <a:bodyPr vert="horz" anchor="ctr">
            <a:normAutofit fontScale="9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Clr>
                <a:schemeClr val="accent5">
                  <a:lumMod val="75000"/>
                </a:schemeClr>
              </a:buClr>
              <a:buNone/>
            </a:pPr>
            <a:r>
              <a:rPr lang="en" sz="23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Culture, Heritage and Values;</a:t>
            </a:r>
          </a:p>
          <a:p>
            <a:pPr marL="0" indent="0">
              <a:buClr>
                <a:schemeClr val="accent5">
                  <a:lumMod val="75000"/>
                </a:schemeClr>
              </a:buClr>
              <a:buNone/>
            </a:pPr>
            <a:endParaRPr lang="tr-TR" sz="1400" dirty="0" smtClean="0">
              <a:solidFill>
                <a:schemeClr val="accent5">
                  <a:lumMod val="40000"/>
                  <a:lumOff val="60000"/>
                </a:schemeClr>
              </a:solidFill>
            </a:endParaRPr>
          </a:p>
          <a:p>
            <a:pPr>
              <a:buClr>
                <a:schemeClr val="accent5">
                  <a:lumMod val="75000"/>
                </a:schemeClr>
              </a:buClr>
            </a:pPr>
            <a:r>
              <a:rPr lang="en" sz="2300" dirty="0" smtClean="0">
                <a:solidFill>
                  <a:schemeClr val="accent5">
                    <a:lumMod val="40000"/>
                    <a:lumOff val="60000"/>
                  </a:schemeClr>
                </a:solidFill>
              </a:rPr>
              <a:t>We introduce our tradition of pouring water after the departing person to our guests with the bucket and writing in front of our door.</a:t>
            </a:r>
          </a:p>
          <a:p>
            <a:pPr>
              <a:buClr>
                <a:schemeClr val="accent5">
                  <a:lumMod val="75000"/>
                </a:schemeClr>
              </a:buClr>
            </a:pPr>
            <a:r>
              <a:rPr lang="en" sz="2300" dirty="0" smtClean="0">
                <a:solidFill>
                  <a:schemeClr val="accent5">
                    <a:lumMod val="40000"/>
                    <a:lumOff val="60000"/>
                  </a:schemeClr>
                </a:solidFill>
              </a:rPr>
              <a:t>We celebrate our national holidays and introduce them to our guests.</a:t>
            </a:r>
            <a:endParaRPr lang="tr-TR" sz="2300" dirty="0">
              <a:solidFill>
                <a:schemeClr val="accent5">
                  <a:lumMod val="40000"/>
                  <a:lumOff val="60000"/>
                </a:schemeClr>
              </a:solidFill>
            </a:endParaRPr>
          </a:p>
        </p:txBody>
      </p:sp>
      <p:cxnSp>
        <p:nvCxnSpPr>
          <p:cNvPr id="8" name="Düz Bağlayıcı 7"/>
          <p:cNvCxnSpPr/>
          <p:nvPr/>
        </p:nvCxnSpPr>
        <p:spPr>
          <a:xfrm>
            <a:off x="3752512" y="759329"/>
            <a:ext cx="252028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51689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Resim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9226" y="2554449"/>
            <a:ext cx="1948660" cy="2589052"/>
          </a:xfrm>
          <a:prstGeom prst="rect">
            <a:avLst/>
          </a:prstGeom>
          <a:ln w="28575">
            <a:noFill/>
            <a:prstDash val="lgDashDotDot"/>
          </a:ln>
        </p:spPr>
      </p:pic>
      <p:pic>
        <p:nvPicPr>
          <p:cNvPr id="20" name="Resim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7944" y="2309316"/>
            <a:ext cx="2125638" cy="2834184"/>
          </a:xfrm>
          <a:prstGeom prst="rect">
            <a:avLst/>
          </a:prstGeom>
          <a:ln w="28575">
            <a:noFill/>
            <a:prstDash val="lgDashDotDot"/>
          </a:ln>
        </p:spPr>
      </p:pic>
      <p:pic>
        <p:nvPicPr>
          <p:cNvPr id="15" name="Resim 14"/>
          <p:cNvPicPr>
            <a:picLocks noChangeAspect="1"/>
          </p:cNvPicPr>
          <p:nvPr/>
        </p:nvPicPr>
        <p:blipFill rotWithShape="1">
          <a:blip r:embed="rId4" cstate="print">
            <a:extLst>
              <a:ext uri="{28A0092B-C50C-407E-A947-70E740481C1C}">
                <a14:useLocalDpi xmlns:a14="http://schemas.microsoft.com/office/drawing/2010/main" val="0"/>
              </a:ext>
            </a:extLst>
          </a:blip>
          <a:srcRect t="11435"/>
          <a:stretch/>
        </p:blipFill>
        <p:spPr>
          <a:xfrm>
            <a:off x="5286710" y="0"/>
            <a:ext cx="2202108" cy="2600387"/>
          </a:xfrm>
          <a:prstGeom prst="rect">
            <a:avLst/>
          </a:prstGeom>
        </p:spPr>
      </p:pic>
      <p:pic>
        <p:nvPicPr>
          <p:cNvPr id="18" name="Resim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97468" y="-16280"/>
            <a:ext cx="2246532" cy="3015776"/>
          </a:xfrm>
          <a:prstGeom prst="rect">
            <a:avLst/>
          </a:prstGeom>
        </p:spPr>
      </p:pic>
      <p:pic>
        <p:nvPicPr>
          <p:cNvPr id="22" name="Resim 21"/>
          <p:cNvPicPr>
            <a:picLocks noChangeAspect="1"/>
          </p:cNvPicPr>
          <p:nvPr/>
        </p:nvPicPr>
        <p:blipFill rotWithShape="1">
          <a:blip r:embed="rId6">
            <a:extLst>
              <a:ext uri="{28A0092B-C50C-407E-A947-70E740481C1C}">
                <a14:useLocalDpi xmlns:a14="http://schemas.microsoft.com/office/drawing/2010/main" val="0"/>
              </a:ext>
            </a:extLst>
          </a:blip>
          <a:srcRect t="27401" b="46501"/>
          <a:stretch/>
        </p:blipFill>
        <p:spPr>
          <a:xfrm>
            <a:off x="1350616" y="3"/>
            <a:ext cx="3936094" cy="1336001"/>
          </a:xfrm>
          <a:prstGeom prst="rect">
            <a:avLst/>
          </a:prstGeom>
        </p:spPr>
      </p:pic>
      <p:sp>
        <p:nvSpPr>
          <p:cNvPr id="8" name="İçerik Yer Tutucusu 2"/>
          <p:cNvSpPr txBox="1">
            <a:spLocks/>
          </p:cNvSpPr>
          <p:nvPr/>
        </p:nvSpPr>
        <p:spPr>
          <a:xfrm>
            <a:off x="5298585" y="2563610"/>
            <a:ext cx="3845415" cy="2579890"/>
          </a:xfrm>
          <a:prstGeom prst="rect">
            <a:avLst/>
          </a:prstGeom>
          <a:solidFill>
            <a:srgbClr val="257540">
              <a:alpha val="96863"/>
            </a:srgbClr>
          </a:solidFill>
        </p:spPr>
        <p:txBody>
          <a:bodyPr vert="horz" anchor="ctr">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Clr>
                <a:schemeClr val="accent5">
                  <a:lumMod val="75000"/>
                </a:schemeClr>
              </a:buClr>
              <a:buNone/>
            </a:pP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Culture, Heritage and Values </a:t>
            </a: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marL="0" indent="0" algn="ctr">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en" sz="1800" dirty="0" smtClean="0">
                <a:solidFill>
                  <a:schemeClr val="accent5">
                    <a:lumMod val="40000"/>
                    <a:lumOff val="60000"/>
                  </a:schemeClr>
                </a:solidFill>
              </a:rPr>
              <a:t>Various products belonging to our culture are sold in the bazaar located within our facility </a:t>
            </a:r>
            <a:r>
              <a:rPr lang="en" sz="2000" dirty="0" smtClean="0">
                <a:solidFill>
                  <a:schemeClr val="accent5">
                    <a:lumMod val="40000"/>
                    <a:lumOff val="60000"/>
                  </a:schemeClr>
                </a:solidFill>
              </a:rPr>
              <a:t>.</a:t>
            </a:r>
          </a:p>
        </p:txBody>
      </p:sp>
      <p:cxnSp>
        <p:nvCxnSpPr>
          <p:cNvPr id="10" name="Düz Bağlayıcı 9"/>
          <p:cNvCxnSpPr/>
          <p:nvPr/>
        </p:nvCxnSpPr>
        <p:spPr>
          <a:xfrm>
            <a:off x="5298585" y="3561501"/>
            <a:ext cx="3845415"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7" name="Resim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7584" y="2760177"/>
            <a:ext cx="1801642" cy="2376757"/>
          </a:xfrm>
          <a:prstGeom prst="rect">
            <a:avLst/>
          </a:prstGeom>
          <a:ln w="28575">
            <a:noFill/>
            <a:prstDash val="lgDashDotDot"/>
          </a:ln>
        </p:spPr>
      </p:pic>
      <p:pic>
        <p:nvPicPr>
          <p:cNvPr id="21" name="Resim 20"/>
          <p:cNvPicPr>
            <a:picLocks noChangeAspect="1"/>
          </p:cNvPicPr>
          <p:nvPr/>
        </p:nvPicPr>
        <p:blipFill rotWithShape="1">
          <a:blip r:embed="rId8">
            <a:extLst>
              <a:ext uri="{28A0092B-C50C-407E-A947-70E740481C1C}">
                <a14:useLocalDpi xmlns:a14="http://schemas.microsoft.com/office/drawing/2010/main" val="0"/>
              </a:ext>
            </a:extLst>
          </a:blip>
          <a:srcRect t="16477" b="51662"/>
          <a:stretch/>
        </p:blipFill>
        <p:spPr>
          <a:xfrm>
            <a:off x="1371655" y="1067148"/>
            <a:ext cx="3926930" cy="1668238"/>
          </a:xfrm>
          <a:prstGeom prst="rect">
            <a:avLst/>
          </a:prstGeom>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18</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7" name="Resim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cxnSp>
        <p:nvCxnSpPr>
          <p:cNvPr id="14" name="Düz Bağlayıcı 13"/>
          <p:cNvCxnSpPr/>
          <p:nvPr/>
        </p:nvCxnSpPr>
        <p:spPr>
          <a:xfrm flipH="1" flipV="1">
            <a:off x="2629226" y="2735386"/>
            <a:ext cx="13411" cy="242698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9" name="Düz Bağlayıcı 18"/>
          <p:cNvCxnSpPr/>
          <p:nvPr/>
        </p:nvCxnSpPr>
        <p:spPr>
          <a:xfrm flipV="1">
            <a:off x="4067944" y="2735386"/>
            <a:ext cx="0" cy="2401549"/>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23" name="Düz Bağlayıcı 22"/>
          <p:cNvCxnSpPr/>
          <p:nvPr/>
        </p:nvCxnSpPr>
        <p:spPr>
          <a:xfrm flipH="1">
            <a:off x="1371656" y="2735386"/>
            <a:ext cx="3926929" cy="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24" name="Düz Bağlayıcı 23"/>
          <p:cNvCxnSpPr/>
          <p:nvPr/>
        </p:nvCxnSpPr>
        <p:spPr>
          <a:xfrm flipV="1">
            <a:off x="5286710" y="3"/>
            <a:ext cx="11875" cy="2735383"/>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25" name="Düz Bağlayıcı 24"/>
          <p:cNvCxnSpPr/>
          <p:nvPr/>
        </p:nvCxnSpPr>
        <p:spPr>
          <a:xfrm flipH="1" flipV="1">
            <a:off x="6894888" y="5"/>
            <a:ext cx="2580" cy="2563605"/>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27" name="Düz Bağlayıcı 26"/>
          <p:cNvCxnSpPr/>
          <p:nvPr/>
        </p:nvCxnSpPr>
        <p:spPr>
          <a:xfrm flipH="1" flipV="1">
            <a:off x="1350616" y="1067148"/>
            <a:ext cx="3947969" cy="1"/>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02920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İçerik Yer Tutucusu 2"/>
          <p:cNvSpPr>
            <a:spLocks noGrp="1"/>
          </p:cNvSpPr>
          <p:nvPr>
            <p:ph idx="1"/>
          </p:nvPr>
        </p:nvSpPr>
        <p:spPr>
          <a:xfrm>
            <a:off x="2737023" y="2916382"/>
            <a:ext cx="5004048" cy="2227118"/>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Culture, Heritage and Values </a:t>
            </a: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endParaRPr lang="tr-TR" sz="1000" dirty="0" smtClean="0">
              <a:solidFill>
                <a:schemeClr val="accent5">
                  <a:lumMod val="40000"/>
                  <a:lumOff val="60000"/>
                </a:schemeClr>
              </a:solidFill>
            </a:endParaRPr>
          </a:p>
          <a:p>
            <a:pPr>
              <a:buClr>
                <a:schemeClr val="accent5">
                  <a:lumMod val="75000"/>
                </a:schemeClr>
              </a:buClr>
            </a:pPr>
            <a:r>
              <a:rPr lang="en" sz="1800" dirty="0" smtClean="0">
                <a:solidFill>
                  <a:schemeClr val="accent5">
                    <a:lumMod val="40000"/>
                    <a:lumOff val="60000"/>
                  </a:schemeClr>
                </a:solidFill>
              </a:rPr>
              <a:t>our guests </a:t>
            </a:r>
            <a:r>
              <a:rPr lang="en" sz="1800" dirty="0">
                <a:solidFill>
                  <a:schemeClr val="accent5">
                    <a:lumMod val="40000"/>
                    <a:lumOff val="60000"/>
                  </a:schemeClr>
                </a:solidFill>
              </a:rPr>
              <a:t>about </a:t>
            </a:r>
            <a:r>
              <a:rPr lang="en" sz="1800" dirty="0" smtClean="0">
                <a:solidFill>
                  <a:schemeClr val="accent5">
                    <a:lumMod val="40000"/>
                    <a:lumOff val="60000"/>
                  </a:schemeClr>
                </a:solidFill>
              </a:rPr>
              <a:t>Antalya on our </a:t>
            </a:r>
            <a:r>
              <a:rPr lang="en" sz="1800" dirty="0">
                <a:solidFill>
                  <a:schemeClr val="accent5">
                    <a:lumMod val="40000"/>
                    <a:lumOff val="60000"/>
                  </a:schemeClr>
                </a:solidFill>
              </a:rPr>
              <a:t>official website </a:t>
            </a:r>
            <a:r>
              <a:rPr lang="en" sz="1800" dirty="0" smtClean="0">
                <a:solidFill>
                  <a:schemeClr val="accent5">
                    <a:lumMod val="40000"/>
                    <a:lumOff val="60000"/>
                  </a:schemeClr>
                </a:solidFill>
              </a:rPr>
              <a:t>. We also share our informative articles explaining our Culture, Heritage and Values in our personnel areas.</a:t>
            </a:r>
            <a:endParaRPr lang="tr-TR" sz="1800" dirty="0">
              <a:solidFill>
                <a:schemeClr val="accent5">
                  <a:lumMod val="40000"/>
                  <a:lumOff val="60000"/>
                </a:schemeClr>
              </a:solidFill>
            </a:endParaRPr>
          </a:p>
        </p:txBody>
      </p:sp>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19</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8" name="Düz Bağlayıcı 7"/>
          <p:cNvCxnSpPr/>
          <p:nvPr/>
        </p:nvCxnSpPr>
        <p:spPr>
          <a:xfrm>
            <a:off x="2737023" y="3435846"/>
            <a:ext cx="5004048"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123478"/>
            <a:ext cx="7238751" cy="2736467"/>
          </a:xfrm>
          <a:prstGeom prst="rect">
            <a:avLst/>
          </a:prstGeom>
        </p:spPr>
      </p:pic>
    </p:spTree>
    <p:extLst>
      <p:ext uri="{BB962C8B-B14F-4D97-AF65-F5344CB8AC3E}">
        <p14:creationId xmlns:p14="http://schemas.microsoft.com/office/powerpoint/2010/main" val="27042401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Resim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0000" y="-16280"/>
            <a:ext cx="7794000" cy="5143500"/>
          </a:xfrm>
          <a:prstGeom prst="rect">
            <a:avLst/>
          </a:prstGeom>
        </p:spPr>
      </p:pic>
      <p:sp>
        <p:nvSpPr>
          <p:cNvPr id="5" name="İçerik Yer Tutucusu 2"/>
          <p:cNvSpPr>
            <a:spLocks noGrp="1"/>
          </p:cNvSpPr>
          <p:nvPr>
            <p:ph idx="1"/>
          </p:nvPr>
        </p:nvSpPr>
        <p:spPr>
          <a:xfrm>
            <a:off x="3923928" y="-1102"/>
            <a:ext cx="2402821" cy="5128322"/>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en" sz="1800" b="1" dirty="0" smtClean="0">
                <a:ln>
                  <a:solidFill>
                    <a:schemeClr val="accent5"/>
                  </a:solidFill>
                </a:ln>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ENVIRONMENTAL ACTIVITIES;</a:t>
            </a:r>
          </a:p>
          <a:p>
            <a:pPr marL="0" indent="0" algn="ctr">
              <a:buClr>
                <a:schemeClr val="accent5">
                  <a:lumMod val="75000"/>
                </a:schemeClr>
              </a:buClr>
              <a:buNone/>
            </a:pPr>
            <a:endParaRPr lang="tr-TR" sz="1000" dirty="0" smtClean="0">
              <a:ln>
                <a:solidFill>
                  <a:schemeClr val="accent5"/>
                </a:solidFill>
              </a:ln>
              <a:solidFill>
                <a:schemeClr val="accent5">
                  <a:lumMod val="40000"/>
                  <a:lumOff val="60000"/>
                </a:schemeClr>
              </a:solidFill>
            </a:endParaRPr>
          </a:p>
        </p:txBody>
      </p:sp>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20</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20868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50000" y="1451610"/>
            <a:ext cx="7336800" cy="3291840"/>
          </a:xfrm>
        </p:spPr>
        <p:txBody>
          <a:bodyPr/>
          <a:lstStyle/>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21</a:t>
            </a:fld>
            <a:endParaRPr lang="tr-TR"/>
          </a:p>
        </p:txBody>
      </p:sp>
      <p:sp>
        <p:nvSpPr>
          <p:cNvPr id="5" name="Dikdörtgen 4"/>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rotWithShape="1">
          <a:blip r:embed="rId2" cstate="print">
            <a:extLst>
              <a:ext uri="{28A0092B-C50C-407E-A947-70E740481C1C}">
                <a14:useLocalDpi xmlns:a14="http://schemas.microsoft.com/office/drawing/2010/main" val="0"/>
              </a:ext>
            </a:extLst>
          </a:blip>
          <a:srcRect t="16522" b="25382"/>
          <a:stretch/>
        </p:blipFill>
        <p:spPr>
          <a:xfrm>
            <a:off x="947758" y="3244048"/>
            <a:ext cx="2452114" cy="1899452"/>
          </a:xfrm>
          <a:prstGeom prst="rect">
            <a:avLst/>
          </a:prstGeom>
        </p:spPr>
      </p:pic>
      <p:pic>
        <p:nvPicPr>
          <p:cNvPr id="7" name="Resim 6"/>
          <p:cNvPicPr>
            <a:picLocks noChangeAspect="1"/>
          </p:cNvPicPr>
          <p:nvPr/>
        </p:nvPicPr>
        <p:blipFill rotWithShape="1">
          <a:blip r:embed="rId3" cstate="print">
            <a:extLst>
              <a:ext uri="{28A0092B-C50C-407E-A947-70E740481C1C}">
                <a14:useLocalDpi xmlns:a14="http://schemas.microsoft.com/office/drawing/2010/main" val="0"/>
              </a:ext>
            </a:extLst>
          </a:blip>
          <a:srcRect t="10824"/>
          <a:stretch/>
        </p:blipFill>
        <p:spPr>
          <a:xfrm>
            <a:off x="467544" y="-16280"/>
            <a:ext cx="2742047" cy="3260328"/>
          </a:xfrm>
          <a:prstGeom prst="rect">
            <a:avLst/>
          </a:prstGeom>
        </p:spPr>
      </p:pic>
      <p:sp>
        <p:nvSpPr>
          <p:cNvPr id="8" name="Dikdörtgen 7"/>
          <p:cNvSpPr/>
          <p:nvPr/>
        </p:nvSpPr>
        <p:spPr>
          <a:xfrm>
            <a:off x="0" y="-814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Resi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0"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21</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11" name="Resim 10"/>
          <p:cNvPicPr>
            <a:picLocks noChangeAspect="1"/>
          </p:cNvPicPr>
          <p:nvPr/>
        </p:nvPicPr>
        <p:blipFill rotWithShape="1">
          <a:blip r:embed="rId5">
            <a:extLst>
              <a:ext uri="{28A0092B-C50C-407E-A947-70E740481C1C}">
                <a14:useLocalDpi xmlns:a14="http://schemas.microsoft.com/office/drawing/2010/main" val="0"/>
              </a:ext>
            </a:extLst>
          </a:blip>
          <a:srcRect r="9481"/>
          <a:stretch/>
        </p:blipFill>
        <p:spPr>
          <a:xfrm>
            <a:off x="5652121" y="0"/>
            <a:ext cx="3491880" cy="5143500"/>
          </a:xfrm>
          <a:prstGeom prst="rect">
            <a:avLst/>
          </a:prstGeom>
        </p:spPr>
      </p:pic>
      <p:sp>
        <p:nvSpPr>
          <p:cNvPr id="12" name="İçerik Yer Tutucusu 2"/>
          <p:cNvSpPr txBox="1">
            <a:spLocks/>
          </p:cNvSpPr>
          <p:nvPr/>
        </p:nvSpPr>
        <p:spPr>
          <a:xfrm>
            <a:off x="3142277" y="-16280"/>
            <a:ext cx="3798063" cy="515978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Clr>
                <a:schemeClr val="accent5">
                  <a:lumMod val="75000"/>
                </a:schemeClr>
              </a:buClr>
              <a:buFont typeface="Wingdings 2"/>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environmental activities;</a:t>
            </a:r>
          </a:p>
          <a:p>
            <a:pPr marL="0" indent="0" algn="ctr">
              <a:buClr>
                <a:schemeClr val="accent5">
                  <a:lumMod val="75000"/>
                </a:schemeClr>
              </a:buClr>
              <a:buFont typeface="Wingdings 2"/>
              <a:buNone/>
            </a:pPr>
            <a:endParaRPr lang="tr-TR" sz="1000" dirty="0" smtClean="0">
              <a:solidFill>
                <a:schemeClr val="accent5">
                  <a:lumMod val="40000"/>
                  <a:lumOff val="60000"/>
                </a:schemeClr>
              </a:solidFill>
            </a:endParaRPr>
          </a:p>
          <a:p>
            <a:pPr>
              <a:buClr>
                <a:schemeClr val="accent5">
                  <a:lumMod val="75000"/>
                </a:schemeClr>
              </a:buClr>
            </a:pPr>
            <a:r>
              <a:rPr lang="en" sz="1800" dirty="0" smtClean="0">
                <a:solidFill>
                  <a:schemeClr val="accent5">
                    <a:lumMod val="40000"/>
                    <a:lumOff val="60000"/>
                  </a:schemeClr>
                </a:solidFill>
              </a:rPr>
              <a:t>supplier companies, we check whether they are local, environmentally friendly and comply with the concept of fair trade, and we make the evaluation according to these criteria.</a:t>
            </a:r>
          </a:p>
          <a:p>
            <a:pPr>
              <a:buClr>
                <a:schemeClr val="accent5">
                  <a:lumMod val="75000"/>
                </a:schemeClr>
              </a:buClr>
            </a:pPr>
            <a:r>
              <a:rPr lang="en" sz="1800" dirty="0" smtClean="0">
                <a:solidFill>
                  <a:schemeClr val="accent5">
                    <a:lumMod val="40000"/>
                    <a:lumOff val="60000"/>
                  </a:schemeClr>
                </a:solidFill>
              </a:rPr>
              <a:t>our drinks in postmix ( min. 10 lt ) or keg (50 lt ) .</a:t>
            </a:r>
          </a:p>
          <a:p>
            <a:pPr>
              <a:buClr>
                <a:schemeClr val="accent5">
                  <a:lumMod val="75000"/>
                </a:schemeClr>
              </a:buClr>
            </a:pPr>
            <a:r>
              <a:rPr lang="en" sz="1800" dirty="0" smtClean="0">
                <a:solidFill>
                  <a:schemeClr val="accent5">
                    <a:lumMod val="40000"/>
                    <a:lumOff val="60000"/>
                  </a:schemeClr>
                </a:solidFill>
              </a:rPr>
              <a:t>We prefer refillable dispensers instead of amenity products .</a:t>
            </a:r>
          </a:p>
          <a:p>
            <a:pPr>
              <a:buClr>
                <a:schemeClr val="accent5">
                  <a:lumMod val="75000"/>
                </a:schemeClr>
              </a:buClr>
            </a:pPr>
            <a:r>
              <a:rPr lang="en" sz="1800" dirty="0" smtClean="0">
                <a:solidFill>
                  <a:schemeClr val="accent5">
                    <a:lumMod val="40000"/>
                    <a:lumOff val="60000"/>
                  </a:schemeClr>
                </a:solidFill>
              </a:rPr>
              <a:t>dispensers instead of tissue roll holders in our public toilets .</a:t>
            </a:r>
            <a:endParaRPr lang="tr-TR" sz="1800" dirty="0">
              <a:solidFill>
                <a:schemeClr val="accent5">
                  <a:lumMod val="40000"/>
                  <a:lumOff val="60000"/>
                </a:schemeClr>
              </a:solidFill>
            </a:endParaRPr>
          </a:p>
        </p:txBody>
      </p:sp>
      <p:cxnSp>
        <p:nvCxnSpPr>
          <p:cNvPr id="13" name="Düz Bağlayıcı 12"/>
          <p:cNvCxnSpPr/>
          <p:nvPr/>
        </p:nvCxnSpPr>
        <p:spPr>
          <a:xfrm>
            <a:off x="3128889" y="736280"/>
            <a:ext cx="3798064"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Düz Bağlayıcı 13"/>
          <p:cNvCxnSpPr/>
          <p:nvPr/>
        </p:nvCxnSpPr>
        <p:spPr>
          <a:xfrm flipH="1">
            <a:off x="1350000" y="3244048"/>
            <a:ext cx="1778889" cy="1"/>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1656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22</a:t>
            </a:fld>
            <a:endParaRPr lang="tr-TR"/>
          </a:p>
        </p:txBody>
      </p:sp>
      <p:sp>
        <p:nvSpPr>
          <p:cNvPr id="5" name="İçerik Yer Tutucusu 2"/>
          <p:cNvSpPr txBox="1">
            <a:spLocks/>
          </p:cNvSpPr>
          <p:nvPr/>
        </p:nvSpPr>
        <p:spPr>
          <a:xfrm>
            <a:off x="1350000" y="0"/>
            <a:ext cx="3563680"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Clr>
                <a:schemeClr val="accent5">
                  <a:lumMod val="75000"/>
                </a:schemeClr>
              </a:buClr>
              <a:buFont typeface="Wingdings 2"/>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environmental activities;</a:t>
            </a:r>
          </a:p>
          <a:p>
            <a:pPr marL="0" indent="0" algn="ctr">
              <a:buClr>
                <a:schemeClr val="accent5">
                  <a:lumMod val="75000"/>
                </a:schemeClr>
              </a:buClr>
              <a:buFont typeface="Wingdings 2"/>
              <a:buNone/>
            </a:pPr>
            <a:endParaRPr lang="tr-TR" sz="1000" dirty="0" smtClean="0">
              <a:solidFill>
                <a:schemeClr val="accent5">
                  <a:lumMod val="40000"/>
                  <a:lumOff val="60000"/>
                </a:schemeClr>
              </a:solidFill>
            </a:endParaRPr>
          </a:p>
          <a:p>
            <a:pPr>
              <a:buClr>
                <a:schemeClr val="accent5">
                  <a:lumMod val="75000"/>
                </a:schemeClr>
              </a:buClr>
            </a:pPr>
            <a:r>
              <a:rPr lang="en" sz="1800" dirty="0" smtClean="0">
                <a:solidFill>
                  <a:schemeClr val="accent5">
                    <a:lumMod val="40000"/>
                    <a:lumOff val="60000"/>
                  </a:schemeClr>
                </a:solidFill>
              </a:rPr>
              <a:t>We prefer bulk products instead of packaged products .</a:t>
            </a:r>
            <a:endParaRPr lang="tr-TR" sz="1800" dirty="0" smtClean="0">
              <a:solidFill>
                <a:schemeClr val="accent5">
                  <a:lumMod val="40000"/>
                  <a:lumOff val="60000"/>
                </a:schemeClr>
              </a:solidFill>
            </a:endParaRPr>
          </a:p>
          <a:p>
            <a:pPr>
              <a:buClr>
                <a:schemeClr val="accent5">
                  <a:lumMod val="75000"/>
                </a:schemeClr>
              </a:buClr>
            </a:pPr>
            <a:r>
              <a:rPr lang="en" sz="1800" dirty="0" smtClean="0">
                <a:solidFill>
                  <a:schemeClr val="accent5">
                    <a:lumMod val="40000"/>
                    <a:lumOff val="60000"/>
                  </a:schemeClr>
                </a:solidFill>
              </a:rPr>
              <a:t>our suppliers locally, and we aim to reduce our waste amounts by reducing the amount of disposable products .</a:t>
            </a:r>
          </a:p>
          <a:p>
            <a:pPr>
              <a:buClr>
                <a:schemeClr val="accent5">
                  <a:lumMod val="75000"/>
                </a:schemeClr>
              </a:buClr>
            </a:pPr>
            <a:r>
              <a:rPr lang="en" sz="1800" dirty="0" smtClean="0">
                <a:solidFill>
                  <a:schemeClr val="accent5">
                    <a:lumMod val="40000"/>
                    <a:lumOff val="60000"/>
                  </a:schemeClr>
                </a:solidFill>
              </a:rPr>
              <a:t>In 2023, cloth napkins will be offered in our restaurant only on theme nights.</a:t>
            </a:r>
            <a:endParaRPr lang="tr-TR" sz="1800" dirty="0" smtClean="0">
              <a:solidFill>
                <a:schemeClr val="accent5">
                  <a:lumMod val="40000"/>
                  <a:lumOff val="60000"/>
                </a:schemeClr>
              </a:solidFill>
            </a:endParaRPr>
          </a:p>
          <a:p>
            <a:pPr>
              <a:buClr>
                <a:schemeClr val="accent5">
                  <a:lumMod val="75000"/>
                </a:schemeClr>
              </a:buClr>
            </a:pPr>
            <a:endParaRPr lang="tr-TR" sz="1800" dirty="0">
              <a:solidFill>
                <a:schemeClr val="accent5">
                  <a:lumMod val="40000"/>
                  <a:lumOff val="60000"/>
                </a:schemeClr>
              </a:solidFill>
            </a:endParaRPr>
          </a:p>
        </p:txBody>
      </p:sp>
      <p:sp>
        <p:nvSpPr>
          <p:cNvPr id="6" name="Dikdörtgen 5"/>
          <p:cNvSpPr/>
          <p:nvPr/>
        </p:nvSpPr>
        <p:spPr>
          <a:xfrm>
            <a:off x="0" y="-16280"/>
            <a:ext cx="1488558"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8"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22</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9" name="Düz Bağlayıcı 8"/>
          <p:cNvCxnSpPr/>
          <p:nvPr/>
        </p:nvCxnSpPr>
        <p:spPr>
          <a:xfrm>
            <a:off x="1763688" y="431134"/>
            <a:ext cx="3149992"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3680" y="-16280"/>
            <a:ext cx="4230320" cy="5159780"/>
          </a:xfrm>
          <a:prstGeom prst="rect">
            <a:avLst/>
          </a:prstGeom>
        </p:spPr>
      </p:pic>
    </p:spTree>
    <p:extLst>
      <p:ext uri="{BB962C8B-B14F-4D97-AF65-F5344CB8AC3E}">
        <p14:creationId xmlns:p14="http://schemas.microsoft.com/office/powerpoint/2010/main" val="1715662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23</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0000" y="10905"/>
            <a:ext cx="4590151" cy="5132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İçerik Yer Tutucusu 2"/>
          <p:cNvSpPr>
            <a:spLocks noGrp="1"/>
          </p:cNvSpPr>
          <p:nvPr>
            <p:ph idx="1"/>
          </p:nvPr>
        </p:nvSpPr>
        <p:spPr>
          <a:xfrm>
            <a:off x="5938085" y="-970"/>
            <a:ext cx="3195282" cy="5144470"/>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environmental </a:t>
            </a: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activities </a:t>
            </a: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marL="0" indent="0" algn="ctr">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en" sz="1800" dirty="0" smtClean="0">
                <a:solidFill>
                  <a:schemeClr val="accent5">
                    <a:lumMod val="40000"/>
                    <a:lumOff val="60000"/>
                  </a:schemeClr>
                </a:solidFill>
              </a:rPr>
              <a:t>We aim to reduce our chemical and water consumption by changing our guests' towels and sheets every two days, unless requested by them.</a:t>
            </a:r>
          </a:p>
        </p:txBody>
      </p:sp>
      <p:cxnSp>
        <p:nvCxnSpPr>
          <p:cNvPr id="9" name="Düz Bağlayıcı 8"/>
          <p:cNvCxnSpPr/>
          <p:nvPr/>
        </p:nvCxnSpPr>
        <p:spPr>
          <a:xfrm>
            <a:off x="5940151" y="1831434"/>
            <a:ext cx="3203849"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6666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24</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pic>
        <p:nvPicPr>
          <p:cNvPr id="7" name="Resim 6"/>
          <p:cNvPicPr>
            <a:picLocks noChangeAspect="1"/>
          </p:cNvPicPr>
          <p:nvPr/>
        </p:nvPicPr>
        <p:blipFill rotWithShape="1">
          <a:blip r:embed="rId3" cstate="print">
            <a:extLst>
              <a:ext uri="{28A0092B-C50C-407E-A947-70E740481C1C}">
                <a14:useLocalDpi xmlns:a14="http://schemas.microsoft.com/office/drawing/2010/main" val="0"/>
              </a:ext>
            </a:extLst>
          </a:blip>
          <a:srcRect l="14598" t="6927" r="10000" b="8803"/>
          <a:stretch/>
        </p:blipFill>
        <p:spPr>
          <a:xfrm>
            <a:off x="1350000" y="10905"/>
            <a:ext cx="3529910" cy="3435846"/>
          </a:xfrm>
          <a:prstGeom prst="rect">
            <a:avLst/>
          </a:prstGeom>
        </p:spPr>
      </p:pic>
      <p:pic>
        <p:nvPicPr>
          <p:cNvPr id="8" name="Resim 7"/>
          <p:cNvPicPr>
            <a:picLocks noChangeAspect="1"/>
          </p:cNvPicPr>
          <p:nvPr/>
        </p:nvPicPr>
        <p:blipFill rotWithShape="1">
          <a:blip r:embed="rId4" cstate="print">
            <a:extLst>
              <a:ext uri="{28A0092B-C50C-407E-A947-70E740481C1C}">
                <a14:useLocalDpi xmlns:a14="http://schemas.microsoft.com/office/drawing/2010/main" val="0"/>
              </a:ext>
            </a:extLst>
          </a:blip>
          <a:srcRect l="10000" t="5541" r="10000" b="6999"/>
          <a:stretch/>
        </p:blipFill>
        <p:spPr>
          <a:xfrm>
            <a:off x="5346441" y="0"/>
            <a:ext cx="3797559" cy="3435846"/>
          </a:xfrm>
          <a:prstGeom prst="rect">
            <a:avLst/>
          </a:prstGeom>
        </p:spPr>
      </p:pic>
      <p:sp>
        <p:nvSpPr>
          <p:cNvPr id="9" name="İçerik Yer Tutucusu 2"/>
          <p:cNvSpPr>
            <a:spLocks noGrp="1"/>
          </p:cNvSpPr>
          <p:nvPr>
            <p:ph idx="1"/>
          </p:nvPr>
        </p:nvSpPr>
        <p:spPr>
          <a:xfrm>
            <a:off x="1350000" y="3435846"/>
            <a:ext cx="7794000" cy="1707654"/>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environmental </a:t>
            </a: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activities </a:t>
            </a: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a:buClr>
                <a:schemeClr val="accent5">
                  <a:lumMod val="75000"/>
                </a:schemeClr>
              </a:buClr>
            </a:pPr>
            <a:r>
              <a:rPr lang="en" sz="1800" dirty="0" smtClean="0">
                <a:solidFill>
                  <a:schemeClr val="accent5">
                    <a:lumMod val="40000"/>
                    <a:lumOff val="60000"/>
                  </a:schemeClr>
                </a:solidFill>
              </a:rPr>
              <a:t>There are information cards and wall stickers in our rooms in four languages to encourage our guests to be more sensitive to our environment.</a:t>
            </a:r>
          </a:p>
          <a:p>
            <a:pPr>
              <a:buClr>
                <a:schemeClr val="accent5">
                  <a:lumMod val="75000"/>
                </a:schemeClr>
              </a:buClr>
            </a:pPr>
            <a:r>
              <a:rPr lang="en" sz="1800" dirty="0" smtClean="0">
                <a:solidFill>
                  <a:schemeClr val="accent5">
                    <a:lumMod val="40000"/>
                    <a:lumOff val="60000"/>
                  </a:schemeClr>
                </a:solidFill>
              </a:rPr>
              <a:t>In our rooms, cooling or heating is automatically turned off when the balcony doors are opened.</a:t>
            </a:r>
          </a:p>
        </p:txBody>
      </p:sp>
      <p:cxnSp>
        <p:nvCxnSpPr>
          <p:cNvPr id="10" name="Düz Bağlayıcı 9"/>
          <p:cNvCxnSpPr/>
          <p:nvPr/>
        </p:nvCxnSpPr>
        <p:spPr>
          <a:xfrm>
            <a:off x="1350000" y="3724029"/>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9081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25</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pic>
        <p:nvPicPr>
          <p:cNvPr id="7" name="Resim 6"/>
          <p:cNvPicPr>
            <a:picLocks noChangeAspect="1"/>
          </p:cNvPicPr>
          <p:nvPr/>
        </p:nvPicPr>
        <p:blipFill rotWithShape="1">
          <a:blip r:embed="rId3" cstate="print">
            <a:extLst>
              <a:ext uri="{28A0092B-C50C-407E-A947-70E740481C1C}">
                <a14:useLocalDpi xmlns:a14="http://schemas.microsoft.com/office/drawing/2010/main" val="0"/>
              </a:ext>
            </a:extLst>
          </a:blip>
          <a:srcRect t="16272" b="16272"/>
          <a:stretch/>
        </p:blipFill>
        <p:spPr>
          <a:xfrm>
            <a:off x="1365836" y="0"/>
            <a:ext cx="2344927" cy="5143500"/>
          </a:xfrm>
          <a:prstGeom prst="rect">
            <a:avLst/>
          </a:prstGeom>
        </p:spPr>
      </p:pic>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0324" y="0"/>
            <a:ext cx="2790488" cy="5143500"/>
          </a:xfrm>
          <a:prstGeom prst="rect">
            <a:avLst/>
          </a:prstGeom>
        </p:spPr>
      </p:pic>
      <p:sp>
        <p:nvSpPr>
          <p:cNvPr id="9" name="İçerik Yer Tutucusu 2"/>
          <p:cNvSpPr>
            <a:spLocks noGrp="1"/>
          </p:cNvSpPr>
          <p:nvPr>
            <p:ph idx="1"/>
          </p:nvPr>
        </p:nvSpPr>
        <p:spPr>
          <a:xfrm>
            <a:off x="6326158" y="-33579"/>
            <a:ext cx="2817842" cy="5166173"/>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environmental </a:t>
            </a: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activities </a:t>
            </a: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a:buClr>
                <a:schemeClr val="accent5">
                  <a:lumMod val="75000"/>
                </a:schemeClr>
              </a:buClr>
            </a:pPr>
            <a:r>
              <a:rPr lang="en" sz="1800" dirty="0" smtClean="0">
                <a:solidFill>
                  <a:schemeClr val="accent5">
                    <a:lumMod val="40000"/>
                    <a:lumOff val="60000"/>
                  </a:schemeClr>
                </a:solidFill>
              </a:rPr>
              <a:t>The beach of our facility </a:t>
            </a:r>
            <a:r>
              <a:rPr lang="en" sz="1800" dirty="0" err="1" smtClean="0">
                <a:solidFill>
                  <a:schemeClr val="accent5">
                    <a:lumMod val="40000"/>
                    <a:lumOff val="60000"/>
                  </a:schemeClr>
                </a:solidFill>
              </a:rPr>
              <a:t>is Caretta</a:t>
            </a:r>
            <a:r>
              <a:rPr lang="en" sz="1800" dirty="0" smtClean="0">
                <a:solidFill>
                  <a:schemeClr val="accent5">
                    <a:lumMod val="40000"/>
                    <a:lumOff val="60000"/>
                  </a:schemeClr>
                </a:solidFill>
              </a:rPr>
              <a:t> It is located in the breeding basin of </a:t>
            </a:r>
            <a:r>
              <a:rPr lang="en" sz="1800" dirty="0" err="1" smtClean="0">
                <a:solidFill>
                  <a:schemeClr val="accent5">
                    <a:lumMod val="40000"/>
                    <a:lumOff val="60000"/>
                  </a:schemeClr>
                </a:solidFill>
              </a:rPr>
              <a:t>Caretta </a:t>
            </a:r>
            <a:r>
              <a:rPr lang="en" sz="1800" dirty="0" smtClean="0">
                <a:solidFill>
                  <a:schemeClr val="accent5">
                    <a:lumMod val="40000"/>
                    <a:lumOff val="60000"/>
                  </a:schemeClr>
                </a:solidFill>
              </a:rPr>
              <a:t>turtles. We comply with the sea turtle nesting area rules of conduct and request that our guests be sensitive in this regard.</a:t>
            </a:r>
            <a:endParaRPr lang="tr-TR" sz="1800" dirty="0">
              <a:solidFill>
                <a:schemeClr val="accent5">
                  <a:lumMod val="40000"/>
                  <a:lumOff val="60000"/>
                </a:schemeClr>
              </a:solidFill>
            </a:endParaRPr>
          </a:p>
        </p:txBody>
      </p:sp>
      <p:cxnSp>
        <p:nvCxnSpPr>
          <p:cNvPr id="10" name="Düz Bağlayıcı 9"/>
          <p:cNvCxnSpPr/>
          <p:nvPr/>
        </p:nvCxnSpPr>
        <p:spPr>
          <a:xfrm>
            <a:off x="6297772" y="1548680"/>
            <a:ext cx="2846228"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8638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26</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9999" y="10906"/>
            <a:ext cx="2403294" cy="5121690"/>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3294" y="0"/>
            <a:ext cx="2618906" cy="5143500"/>
          </a:xfrm>
          <a:prstGeom prst="rect">
            <a:avLst/>
          </a:prstGeom>
        </p:spPr>
      </p:pic>
      <p:sp>
        <p:nvSpPr>
          <p:cNvPr id="8" name="İçerik Yer Tutucusu 2"/>
          <p:cNvSpPr>
            <a:spLocks noGrp="1"/>
          </p:cNvSpPr>
          <p:nvPr>
            <p:ph idx="1"/>
          </p:nvPr>
        </p:nvSpPr>
        <p:spPr>
          <a:xfrm>
            <a:off x="6326158" y="0"/>
            <a:ext cx="2817842" cy="5166173"/>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environmental </a:t>
            </a: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activities </a:t>
            </a: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a:buClr>
                <a:schemeClr val="accent5">
                  <a:lumMod val="75000"/>
                </a:schemeClr>
              </a:buClr>
            </a:pPr>
            <a:r>
              <a:rPr lang="en" sz="1800" dirty="0">
                <a:solidFill>
                  <a:schemeClr val="accent5">
                    <a:lumMod val="40000"/>
                    <a:lumOff val="60000"/>
                  </a:schemeClr>
                </a:solidFill>
              </a:rPr>
              <a:t>Our facility falls into the Mediterranean climate. It is classified as a climate with hot and dry summers and warm and rainy winters </a:t>
            </a:r>
            <a:r>
              <a:rPr lang="en" sz="1800" dirty="0" smtClean="0">
                <a:solidFill>
                  <a:schemeClr val="accent5">
                    <a:lumMod val="40000"/>
                    <a:lumOff val="60000"/>
                  </a:schemeClr>
                </a:solidFill>
              </a:rPr>
              <a:t>. We pay attention to the diversity of plants we use in our landscape to contribute </a:t>
            </a:r>
            <a:r>
              <a:rPr lang="en" sz="1800" dirty="0" err="1" smtClean="0">
                <a:solidFill>
                  <a:schemeClr val="accent5">
                    <a:lumMod val="40000"/>
                    <a:lumOff val="60000"/>
                  </a:schemeClr>
                </a:solidFill>
              </a:rPr>
              <a:t>to the biodiversity </a:t>
            </a:r>
            <a:r>
              <a:rPr lang="en" sz="1800" dirty="0" smtClean="0">
                <a:solidFill>
                  <a:schemeClr val="accent5">
                    <a:lumMod val="40000"/>
                    <a:lumOff val="60000"/>
                  </a:schemeClr>
                </a:solidFill>
              </a:rPr>
              <a:t>of our region . </a:t>
            </a:r>
            <a:r>
              <a:rPr lang="en" sz="1800" dirty="0" err="1" smtClean="0">
                <a:solidFill>
                  <a:schemeClr val="accent5">
                    <a:lumMod val="40000"/>
                    <a:lumOff val="60000"/>
                  </a:schemeClr>
                </a:solidFill>
              </a:rPr>
              <a:t>We also raise awareness of our guests </a:t>
            </a:r>
            <a:r>
              <a:rPr lang="en" sz="1800" dirty="0" smtClean="0">
                <a:solidFill>
                  <a:schemeClr val="accent5">
                    <a:lumMod val="40000"/>
                    <a:lumOff val="60000"/>
                  </a:schemeClr>
                </a:solidFill>
              </a:rPr>
              <a:t>on this issue .</a:t>
            </a:r>
            <a:endParaRPr lang="tr-TR" sz="1800" dirty="0">
              <a:solidFill>
                <a:schemeClr val="accent5">
                  <a:lumMod val="40000"/>
                  <a:lumOff val="60000"/>
                </a:schemeClr>
              </a:solidFill>
            </a:endParaRPr>
          </a:p>
        </p:txBody>
      </p:sp>
      <p:cxnSp>
        <p:nvCxnSpPr>
          <p:cNvPr id="9" name="Düz Bağlayıcı 8"/>
          <p:cNvCxnSpPr/>
          <p:nvPr/>
        </p:nvCxnSpPr>
        <p:spPr>
          <a:xfrm>
            <a:off x="6372200" y="878828"/>
            <a:ext cx="27718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3" name="Resim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Tree>
    <p:extLst>
      <p:ext uri="{BB962C8B-B14F-4D97-AF65-F5344CB8AC3E}">
        <p14:creationId xmlns:p14="http://schemas.microsoft.com/office/powerpoint/2010/main" val="2502651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27</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6" name="Dikdörtgen 5"/>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0000" y="10905"/>
            <a:ext cx="2353496" cy="2738646"/>
          </a:xfrm>
          <a:prstGeom prst="rect">
            <a:avLst/>
          </a:prstGeom>
        </p:spPr>
      </p:pic>
      <p:pic>
        <p:nvPicPr>
          <p:cNvPr id="9" name="Resi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3495" y="-10415"/>
            <a:ext cx="2608953" cy="2745801"/>
          </a:xfrm>
          <a:prstGeom prst="rect">
            <a:avLst/>
          </a:prstGeom>
        </p:spPr>
      </p:pic>
      <p:pic>
        <p:nvPicPr>
          <p:cNvPr id="10" name="Resim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0000" y="2689921"/>
            <a:ext cx="2353495" cy="2442674"/>
          </a:xfrm>
          <a:prstGeom prst="rect">
            <a:avLst/>
          </a:prstGeom>
        </p:spPr>
      </p:pic>
      <p:pic>
        <p:nvPicPr>
          <p:cNvPr id="11" name="Resim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3496" y="2735386"/>
            <a:ext cx="2608952" cy="2408114"/>
          </a:xfrm>
          <a:prstGeom prst="rect">
            <a:avLst/>
          </a:prstGeom>
        </p:spPr>
      </p:pic>
      <p:sp>
        <p:nvSpPr>
          <p:cNvPr id="12" name="İçerik Yer Tutucusu 2"/>
          <p:cNvSpPr>
            <a:spLocks noGrp="1"/>
          </p:cNvSpPr>
          <p:nvPr>
            <p:ph idx="1"/>
          </p:nvPr>
        </p:nvSpPr>
        <p:spPr>
          <a:xfrm>
            <a:off x="6326158" y="0"/>
            <a:ext cx="2817842" cy="5166173"/>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environmental </a:t>
            </a: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activities </a:t>
            </a: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a:buClr>
                <a:schemeClr val="accent5">
                  <a:lumMod val="75000"/>
                </a:schemeClr>
              </a:buClr>
            </a:pPr>
            <a:r>
              <a:rPr lang="en" sz="1800" dirty="0" smtClean="0">
                <a:solidFill>
                  <a:schemeClr val="accent5">
                    <a:lumMod val="40000"/>
                    <a:lumOff val="60000"/>
                  </a:schemeClr>
                </a:solidFill>
              </a:rPr>
              <a:t>The beach of our facility has a blue flag. Environmental events are held within the scope of the blue flag and we invite our guests to participate in this event.</a:t>
            </a:r>
            <a:endParaRPr lang="tr-TR" sz="1800" dirty="0">
              <a:solidFill>
                <a:schemeClr val="accent5">
                  <a:lumMod val="40000"/>
                  <a:lumOff val="60000"/>
                </a:schemeClr>
              </a:solidFill>
            </a:endParaRPr>
          </a:p>
        </p:txBody>
      </p:sp>
      <p:cxnSp>
        <p:nvCxnSpPr>
          <p:cNvPr id="13" name="Düz Bağlayıcı 12"/>
          <p:cNvCxnSpPr/>
          <p:nvPr/>
        </p:nvCxnSpPr>
        <p:spPr>
          <a:xfrm>
            <a:off x="6312448" y="1729433"/>
            <a:ext cx="2831552"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2460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28</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pic>
        <p:nvPicPr>
          <p:cNvPr id="7" name="Resim 6"/>
          <p:cNvPicPr>
            <a:picLocks noChangeAspect="1"/>
          </p:cNvPicPr>
          <p:nvPr/>
        </p:nvPicPr>
        <p:blipFill rotWithShape="1">
          <a:blip r:embed="rId3" cstate="print">
            <a:extLst>
              <a:ext uri="{28A0092B-C50C-407E-A947-70E740481C1C}">
                <a14:useLocalDpi xmlns:a14="http://schemas.microsoft.com/office/drawing/2010/main" val="0"/>
              </a:ext>
            </a:extLst>
          </a:blip>
          <a:srcRect t="-1" b="982"/>
          <a:stretch/>
        </p:blipFill>
        <p:spPr>
          <a:xfrm>
            <a:off x="1350001" y="0"/>
            <a:ext cx="7791732" cy="5143500"/>
          </a:xfrm>
          <a:prstGeom prst="rect">
            <a:avLst/>
          </a:prstGeom>
        </p:spPr>
      </p:pic>
      <p:sp>
        <p:nvSpPr>
          <p:cNvPr id="8" name="Başlık 1"/>
          <p:cNvSpPr>
            <a:spLocks noGrp="1"/>
          </p:cNvSpPr>
          <p:nvPr>
            <p:ph type="title"/>
          </p:nvPr>
        </p:nvSpPr>
        <p:spPr>
          <a:xfrm>
            <a:off x="6156176" y="0"/>
            <a:ext cx="2160240" cy="5143500"/>
          </a:xfrm>
          <a:solidFill>
            <a:srgbClr val="257540">
              <a:alpha val="98039"/>
            </a:srgbClr>
          </a:solidFill>
        </p:spPr>
        <p:txBody>
          <a:bodyPr vert="horz" anchor="ctr">
            <a:normAutofit/>
          </a:bodyPr>
          <a:lstStyle/>
          <a:p>
            <a:pPr algn="ctr">
              <a:spcBef>
                <a:spcPct val="20000"/>
              </a:spcBef>
              <a:buClr>
                <a:schemeClr val="accent5">
                  <a:lumMod val="75000"/>
                </a:schemeClr>
              </a:buClr>
              <a:buSzPct val="95000"/>
            </a:pP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a typeface="+mn-ea"/>
                <a:cs typeface="+mn-cs"/>
              </a:rPr>
              <a:t>Children and Individuals with Special </a:t>
            </a:r>
            <a:r>
              <a:rPr lang="en" sz="1800" b="1" dirty="0" err="1">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a typeface="+mn-ea"/>
                <a:cs typeface="+mn-cs"/>
              </a:rPr>
              <a:t>Needs</a:t>
            </a:r>
          </a:p>
        </p:txBody>
      </p:sp>
    </p:spTree>
    <p:extLst>
      <p:ext uri="{BB962C8B-B14F-4D97-AF65-F5344CB8AC3E}">
        <p14:creationId xmlns:p14="http://schemas.microsoft.com/office/powerpoint/2010/main" val="2970912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29</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0000" y="0"/>
            <a:ext cx="7794000" cy="5143500"/>
          </a:xfrm>
          <a:prstGeom prst="rect">
            <a:avLst/>
          </a:prstGeom>
        </p:spPr>
      </p:pic>
      <p:sp>
        <p:nvSpPr>
          <p:cNvPr id="8" name="İçerik Yer Tutucusu 2"/>
          <p:cNvSpPr>
            <a:spLocks noGrp="1"/>
          </p:cNvSpPr>
          <p:nvPr>
            <p:ph idx="1"/>
          </p:nvPr>
        </p:nvSpPr>
        <p:spPr>
          <a:xfrm>
            <a:off x="5993800" y="0"/>
            <a:ext cx="2664296" cy="5143500"/>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Children and Special </a:t>
            </a:r>
            <a:r>
              <a:rPr lang="en" sz="1800" b="1" dirty="0" err="1">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Needs</a:t>
            </a: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 </a:t>
            </a: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Individuals;</a:t>
            </a:r>
          </a:p>
          <a:p>
            <a:pPr marL="0" indent="0" algn="ctr">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en" sz="1800" dirty="0" smtClean="0">
                <a:solidFill>
                  <a:schemeClr val="accent5">
                    <a:lumMod val="40000"/>
                    <a:lumOff val="60000"/>
                  </a:schemeClr>
                </a:solidFill>
              </a:rPr>
              <a:t>our children </a:t>
            </a:r>
            <a:r>
              <a:rPr lang="en" sz="1800" dirty="0">
                <a:solidFill>
                  <a:schemeClr val="accent5">
                    <a:lumMod val="40000"/>
                    <a:lumOff val="60000"/>
                  </a:schemeClr>
                </a:solidFill>
              </a:rPr>
              <a:t>can spend time and have fun safely </a:t>
            </a:r>
            <a:r>
              <a:rPr lang="en" sz="1800" dirty="0" smtClean="0">
                <a:solidFill>
                  <a:schemeClr val="accent5">
                    <a:lumMod val="40000"/>
                    <a:lumOff val="60000"/>
                  </a:schemeClr>
                </a:solidFill>
              </a:rPr>
              <a:t>.</a:t>
            </a:r>
            <a:endParaRPr lang="tr-TR" sz="1800" dirty="0">
              <a:solidFill>
                <a:schemeClr val="accent5">
                  <a:lumMod val="40000"/>
                  <a:lumOff val="60000"/>
                </a:schemeClr>
              </a:solidFill>
            </a:endParaRPr>
          </a:p>
        </p:txBody>
      </p:sp>
      <p:cxnSp>
        <p:nvCxnSpPr>
          <p:cNvPr id="9" name="Düz Bağlayıcı 8"/>
          <p:cNvCxnSpPr/>
          <p:nvPr/>
        </p:nvCxnSpPr>
        <p:spPr>
          <a:xfrm>
            <a:off x="6012160" y="2367799"/>
            <a:ext cx="2645936"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996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30</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a:spLocks noGrp="1"/>
          </p:cNvSpPr>
          <p:nvPr>
            <p:ph idx="1"/>
          </p:nvPr>
        </p:nvSpPr>
        <p:spPr>
          <a:xfrm>
            <a:off x="1350000" y="-16279"/>
            <a:ext cx="7794000" cy="2011965"/>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en"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Children and Individuals with Special </a:t>
            </a:r>
            <a:r>
              <a:rPr lang="en" sz="2000" b="1" dirty="0" err="1">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Needs </a:t>
            </a:r>
            <a:r>
              <a:rPr lang="en"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marL="0" indent="0">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en" sz="2000" dirty="0" smtClean="0">
                <a:solidFill>
                  <a:schemeClr val="accent5">
                    <a:lumMod val="40000"/>
                    <a:lumOff val="60000"/>
                  </a:schemeClr>
                </a:solidFill>
              </a:rPr>
              <a:t>Our facility has special </a:t>
            </a:r>
            <a:r>
              <a:rPr lang="en" sz="2000" dirty="0" err="1">
                <a:solidFill>
                  <a:schemeClr val="accent5">
                    <a:lumMod val="40000"/>
                    <a:lumOff val="60000"/>
                  </a:schemeClr>
                </a:solidFill>
              </a:rPr>
              <a:t>needs</a:t>
            </a:r>
            <a:r>
              <a:rPr lang="en" sz="2000" dirty="0">
                <a:solidFill>
                  <a:schemeClr val="accent5">
                    <a:lumMod val="40000"/>
                    <a:lumOff val="60000"/>
                  </a:schemeClr>
                </a:solidFill>
              </a:rPr>
              <a:t> </a:t>
            </a:r>
            <a:r>
              <a:rPr lang="en" sz="2000" dirty="0" smtClean="0">
                <a:solidFill>
                  <a:schemeClr val="accent5">
                    <a:lumMod val="40000"/>
                    <a:lumOff val="60000"/>
                  </a:schemeClr>
                </a:solidFill>
              </a:rPr>
              <a:t>There are 4 rooms for our guests, </a:t>
            </a:r>
            <a:r>
              <a:rPr lang="en" sz="2000" dirty="0">
                <a:solidFill>
                  <a:schemeClr val="accent5">
                    <a:lumMod val="40000"/>
                    <a:lumOff val="60000"/>
                  </a:schemeClr>
                </a:solidFill>
              </a:rPr>
              <a:t>disabled </a:t>
            </a:r>
            <a:r>
              <a:rPr lang="en" sz="2000" dirty="0" err="1" smtClean="0">
                <a:solidFill>
                  <a:schemeClr val="accent5">
                    <a:lumMod val="40000"/>
                    <a:lumOff val="60000"/>
                  </a:schemeClr>
                </a:solidFill>
              </a:rPr>
              <a:t>WCs in the general area </a:t>
            </a:r>
            <a:r>
              <a:rPr lang="en" sz="2000" dirty="0" smtClean="0">
                <a:solidFill>
                  <a:schemeClr val="accent5">
                    <a:lumMod val="40000"/>
                    <a:lumOff val="60000"/>
                  </a:schemeClr>
                </a:solidFill>
              </a:rPr>
              <a:t>, ramps that they can access </a:t>
            </a:r>
            <a:r>
              <a:rPr lang="en" sz="2000" dirty="0">
                <a:solidFill>
                  <a:schemeClr val="accent5">
                    <a:lumMod val="40000"/>
                    <a:lumOff val="60000"/>
                  </a:schemeClr>
                </a:solidFill>
              </a:rPr>
              <a:t>from our facility entrance to the beach , an elevator, a pool elevator and sunbeds.</a:t>
            </a:r>
          </a:p>
        </p:txBody>
      </p:sp>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9357" y="1995686"/>
            <a:ext cx="2360860" cy="3147813"/>
          </a:xfrm>
          <a:prstGeom prst="rect">
            <a:avLst/>
          </a:prstGeom>
        </p:spPr>
      </p:pic>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5509" y="1995686"/>
            <a:ext cx="3037630" cy="3147375"/>
          </a:xfrm>
          <a:prstGeom prst="rect">
            <a:avLst/>
          </a:prstGeom>
        </p:spPr>
      </p:pic>
      <p:pic>
        <p:nvPicPr>
          <p:cNvPr id="10" name="Resim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3139" y="1995685"/>
            <a:ext cx="2360861" cy="3147814"/>
          </a:xfrm>
          <a:prstGeom prst="rect">
            <a:avLst/>
          </a:prstGeom>
        </p:spPr>
      </p:pic>
      <p:cxnSp>
        <p:nvCxnSpPr>
          <p:cNvPr id="11" name="Düz Bağlayıcı 10"/>
          <p:cNvCxnSpPr/>
          <p:nvPr/>
        </p:nvCxnSpPr>
        <p:spPr>
          <a:xfrm>
            <a:off x="1379357" y="449201"/>
            <a:ext cx="7764643"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227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31</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a:spLocks noGrp="1"/>
          </p:cNvSpPr>
          <p:nvPr>
            <p:ph idx="1"/>
          </p:nvPr>
        </p:nvSpPr>
        <p:spPr>
          <a:xfrm>
            <a:off x="1350000" y="-16279"/>
            <a:ext cx="7794000" cy="2011965"/>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The value we give to our employees;</a:t>
            </a: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en" sz="2000" dirty="0" smtClean="0">
                <a:solidFill>
                  <a:schemeClr val="accent5">
                    <a:lumMod val="40000"/>
                    <a:lumOff val="60000"/>
                  </a:schemeClr>
                </a:solidFill>
              </a:rPr>
              <a:t>In order to motivate our employees, birthday celebrations are held every month for people who have a birthday in our facility. At the same time, the employee of the month is selected and rewarded based on that month's performance.</a:t>
            </a:r>
            <a:endParaRPr lang="tr-TR" sz="2000" dirty="0">
              <a:solidFill>
                <a:schemeClr val="accent5">
                  <a:lumMod val="40000"/>
                  <a:lumOff val="60000"/>
                </a:schemeClr>
              </a:solidFill>
            </a:endParaRPr>
          </a:p>
        </p:txBody>
      </p:sp>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0002" y="1995683"/>
            <a:ext cx="2380387" cy="3136910"/>
          </a:xfrm>
          <a:prstGeom prst="rect">
            <a:avLst/>
          </a:prstGeom>
        </p:spPr>
      </p:pic>
      <p:pic>
        <p:nvPicPr>
          <p:cNvPr id="9" name="Resim 8"/>
          <p:cNvPicPr>
            <a:picLocks noChangeAspect="1"/>
          </p:cNvPicPr>
          <p:nvPr/>
        </p:nvPicPr>
        <p:blipFill rotWithShape="1">
          <a:blip r:embed="rId4">
            <a:extLst>
              <a:ext uri="{28A0092B-C50C-407E-A947-70E740481C1C}">
                <a14:useLocalDpi xmlns:a14="http://schemas.microsoft.com/office/drawing/2010/main" val="0"/>
              </a:ext>
            </a:extLst>
          </a:blip>
          <a:srcRect l="4247" t="5570" r="3695" b="3627"/>
          <a:stretch/>
        </p:blipFill>
        <p:spPr>
          <a:xfrm>
            <a:off x="3730389" y="1995683"/>
            <a:ext cx="3052750" cy="3136910"/>
          </a:xfrm>
          <a:prstGeom prst="rect">
            <a:avLst/>
          </a:prstGeom>
        </p:spPr>
      </p:pic>
      <p:pic>
        <p:nvPicPr>
          <p:cNvPr id="10" name="Resim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83138" y="1995684"/>
            <a:ext cx="2360861" cy="3136910"/>
          </a:xfrm>
          <a:prstGeom prst="rect">
            <a:avLst/>
          </a:prstGeom>
        </p:spPr>
      </p:pic>
      <p:cxnSp>
        <p:nvCxnSpPr>
          <p:cNvPr id="11" name="Düz Bağlayıcı 10"/>
          <p:cNvCxnSpPr/>
          <p:nvPr/>
        </p:nvCxnSpPr>
        <p:spPr>
          <a:xfrm>
            <a:off x="1350002" y="470466"/>
            <a:ext cx="7793998"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8027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32</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a:spLocks noGrp="1"/>
          </p:cNvSpPr>
          <p:nvPr>
            <p:ph idx="1"/>
          </p:nvPr>
        </p:nvSpPr>
        <p:spPr>
          <a:xfrm>
            <a:off x="5207625" y="-16279"/>
            <a:ext cx="3936375" cy="5159779"/>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Benefits provided to the people of the region;</a:t>
            </a: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en" sz="2000" dirty="0" smtClean="0">
                <a:solidFill>
                  <a:schemeClr val="accent5">
                    <a:lumMod val="40000"/>
                    <a:lumOff val="60000"/>
                  </a:schemeClr>
                </a:solidFill>
              </a:rPr>
              <a:t>Our facility supports education at Kızılağaç Ünal Akpınar Secondary School in order to benefit the people of the region.</a:t>
            </a:r>
            <a:endParaRPr lang="tr-TR" sz="2000" dirty="0">
              <a:solidFill>
                <a:schemeClr val="accent5">
                  <a:lumMod val="40000"/>
                  <a:lumOff val="60000"/>
                </a:schemeClr>
              </a:solidFill>
            </a:endParaRPr>
          </a:p>
        </p:txBody>
      </p: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0000" y="10905"/>
            <a:ext cx="3857625" cy="5143500"/>
          </a:xfrm>
          <a:prstGeom prst="rect">
            <a:avLst/>
          </a:prstGeom>
        </p:spPr>
      </p:pic>
      <p:cxnSp>
        <p:nvCxnSpPr>
          <p:cNvPr id="8" name="Düz Bağlayıcı 7"/>
          <p:cNvCxnSpPr/>
          <p:nvPr/>
        </p:nvCxnSpPr>
        <p:spPr>
          <a:xfrm>
            <a:off x="5207625" y="2044085"/>
            <a:ext cx="3936375"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93749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33</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0001" y="0"/>
            <a:ext cx="7794000" cy="5143500"/>
          </a:xfrm>
          <a:prstGeom prst="rect">
            <a:avLst/>
          </a:prstGeom>
        </p:spPr>
      </p:pic>
      <p:sp>
        <p:nvSpPr>
          <p:cNvPr id="8" name="İçerik Yer Tutucusu 2"/>
          <p:cNvSpPr>
            <a:spLocks noGrp="1"/>
          </p:cNvSpPr>
          <p:nvPr>
            <p:ph idx="1"/>
          </p:nvPr>
        </p:nvSpPr>
        <p:spPr>
          <a:xfrm>
            <a:off x="1350001" y="4175599"/>
            <a:ext cx="7794000" cy="972000"/>
          </a:xfrm>
          <a:solidFill>
            <a:srgbClr val="257540">
              <a:alpha val="98039"/>
            </a:srgbClr>
          </a:solidFill>
        </p:spPr>
        <p:txBody>
          <a:bodyPr anchor="ctr">
            <a:normAutofit/>
          </a:bodyPr>
          <a:lstStyle/>
          <a:p>
            <a:pPr marL="0" indent="0" algn="ctr">
              <a:buClr>
                <a:schemeClr val="accent5">
                  <a:lumMod val="75000"/>
                </a:schemeClr>
              </a:buClr>
              <a:buNone/>
            </a:pPr>
            <a:r>
              <a:rPr lang="en" sz="2200" dirty="0" smtClean="0">
                <a:solidFill>
                  <a:schemeClr val="accent5">
                    <a:lumMod val="40000"/>
                    <a:lumOff val="60000"/>
                  </a:schemeClr>
                </a:solidFill>
              </a:rPr>
              <a:t>SUSTAINABILITY REPORT</a:t>
            </a:r>
          </a:p>
        </p:txBody>
      </p:sp>
    </p:spTree>
    <p:extLst>
      <p:ext uri="{BB962C8B-B14F-4D97-AF65-F5344CB8AC3E}">
        <p14:creationId xmlns:p14="http://schemas.microsoft.com/office/powerpoint/2010/main" val="34551989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34</a:t>
            </a:fld>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txBox="1">
            <a:spLocks/>
          </p:cNvSpPr>
          <p:nvPr/>
        </p:nvSpPr>
        <p:spPr>
          <a:xfrm>
            <a:off x="1350000" y="0"/>
            <a:ext cx="7794001" cy="221171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Sustainability Report</a:t>
            </a:r>
          </a:p>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Electric</a:t>
            </a:r>
            <a:endPar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r>
              <a:rPr lang="en" sz="1800" dirty="0">
                <a:solidFill>
                  <a:schemeClr val="accent5">
                    <a:lumMod val="40000"/>
                    <a:lumOff val="60000"/>
                  </a:schemeClr>
                </a:solidFill>
              </a:rPr>
              <a:t>Electrical energy consumption per capita is calculated as </a:t>
            </a:r>
            <a:r>
              <a:rPr lang="en" sz="1800" dirty="0" smtClean="0">
                <a:solidFill>
                  <a:schemeClr val="accent5">
                    <a:lumMod val="40000"/>
                    <a:lumOff val="60000"/>
                  </a:schemeClr>
                </a:solidFill>
              </a:rPr>
              <a:t>14.37 </a:t>
            </a:r>
            <a:r>
              <a:rPr lang="en" sz="1800" dirty="0">
                <a:solidFill>
                  <a:schemeClr val="accent5">
                    <a:lumMod val="40000"/>
                    <a:lumOff val="60000"/>
                  </a:schemeClr>
                </a:solidFill>
              </a:rPr>
              <a:t>KWH in 2023.</a:t>
            </a:r>
          </a:p>
          <a:p>
            <a:pPr>
              <a:buClr>
                <a:schemeClr val="accent5">
                  <a:lumMod val="75000"/>
                </a:schemeClr>
              </a:buClr>
            </a:pPr>
            <a:r>
              <a:rPr lang="en" sz="1800" dirty="0" smtClean="0">
                <a:solidFill>
                  <a:schemeClr val="accent5">
                    <a:lumMod val="40000"/>
                    <a:lumOff val="60000"/>
                  </a:schemeClr>
                </a:solidFill>
              </a:rPr>
              <a:t>The air conditioners in all our rooms were renewed and the VRF system was switched to, and as the pool volume decreased, new circulation pumps were purchased and energy savings were achieved.</a:t>
            </a:r>
            <a:endParaRPr lang="tr-TR" sz="2000" dirty="0">
              <a:solidFill>
                <a:schemeClr val="accent5">
                  <a:lumMod val="40000"/>
                  <a:lumOff val="60000"/>
                </a:schemeClr>
              </a:solidFill>
            </a:endParaRPr>
          </a:p>
        </p:txBody>
      </p:sp>
      <p:pic>
        <p:nvPicPr>
          <p:cNvPr id="8" name="Resim 7"/>
          <p:cNvPicPr>
            <a:picLocks noChangeAspect="1"/>
          </p:cNvPicPr>
          <p:nvPr/>
        </p:nvPicPr>
        <p:blipFill rotWithShape="1">
          <a:blip r:embed="rId3">
            <a:extLst>
              <a:ext uri="{28A0092B-C50C-407E-A947-70E740481C1C}">
                <a14:useLocalDpi xmlns:a14="http://schemas.microsoft.com/office/drawing/2010/main" val="0"/>
              </a:ext>
            </a:extLst>
          </a:blip>
          <a:srcRect r="28279"/>
          <a:stretch/>
        </p:blipFill>
        <p:spPr>
          <a:xfrm>
            <a:off x="1" y="2211709"/>
            <a:ext cx="3772108" cy="2958441"/>
          </a:xfrm>
          <a:prstGeom prst="rect">
            <a:avLst/>
          </a:prstGeom>
        </p:spPr>
      </p:pic>
      <p:graphicFrame>
        <p:nvGraphicFramePr>
          <p:cNvPr id="9" name="Grafik 8"/>
          <p:cNvGraphicFramePr>
            <a:graphicFrameLocks/>
          </p:cNvGraphicFramePr>
          <p:nvPr>
            <p:extLst>
              <p:ext uri="{D42A27DB-BD31-4B8C-83A1-F6EECF244321}">
                <p14:modId xmlns:p14="http://schemas.microsoft.com/office/powerpoint/2010/main" val="3643219144"/>
              </p:ext>
            </p:extLst>
          </p:nvPr>
        </p:nvGraphicFramePr>
        <p:xfrm>
          <a:off x="3852000" y="2213100"/>
          <a:ext cx="5292000" cy="29304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Resim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211710"/>
            <a:ext cx="1350000" cy="327272"/>
          </a:xfrm>
          <a:prstGeom prst="rect">
            <a:avLst/>
          </a:prstGeom>
        </p:spPr>
      </p:pic>
      <p:sp>
        <p:nvSpPr>
          <p:cNvPr id="11" name="Dikdörtgen 10"/>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6563"/>
            <a:ext cx="1350000" cy="327272"/>
          </a:xfrm>
          <a:prstGeom prst="rect">
            <a:avLst/>
          </a:prstGeom>
        </p:spPr>
      </p:pic>
      <p:cxnSp>
        <p:nvCxnSpPr>
          <p:cNvPr id="13" name="Düz Bağlayıcı 12"/>
          <p:cNvCxnSpPr/>
          <p:nvPr/>
        </p:nvCxnSpPr>
        <p:spPr>
          <a:xfrm>
            <a:off x="1350001" y="382772"/>
            <a:ext cx="2422108"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3345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35</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txBox="1">
            <a:spLocks/>
          </p:cNvSpPr>
          <p:nvPr/>
        </p:nvSpPr>
        <p:spPr>
          <a:xfrm>
            <a:off x="1350000" y="0"/>
            <a:ext cx="7794000" cy="5143500"/>
          </a:xfrm>
          <a:prstGeom prst="rect">
            <a:avLst/>
          </a:prstGeom>
          <a:solidFill>
            <a:srgbClr val="257540">
              <a:alpha val="96863"/>
            </a:srgbClr>
          </a:solidFill>
        </p:spPr>
        <p:txBody>
          <a:bodyPr vert="horz" anchor="t">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Sustainability Report</a:t>
            </a:r>
          </a:p>
          <a:p>
            <a:pPr marL="0" indent="0" algn="ctr">
              <a:buClr>
                <a:schemeClr val="accent5">
                  <a:lumMod val="75000"/>
                </a:schemeClr>
              </a:buClr>
              <a:buNone/>
            </a:pPr>
            <a:endParaRPr lang="tr-TR" sz="1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lgn="ctr">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Electricity </a:t>
            </a:r>
            <a:r>
              <a:rPr lang="en"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Saving Practices </a:t>
            </a:r>
            <a:r>
              <a:rPr lang="en" sz="2000" dirty="0" smtClean="0">
                <a:solidFill>
                  <a:schemeClr val="accent5">
                    <a:lumMod val="40000"/>
                    <a:lumOff val="60000"/>
                  </a:schemeClr>
                </a:solidFill>
              </a:rPr>
              <a:t>;</a:t>
            </a:r>
          </a:p>
          <a:p>
            <a:pPr algn="ctr">
              <a:buClr>
                <a:schemeClr val="accent5">
                  <a:lumMod val="75000"/>
                </a:schemeClr>
              </a:buClr>
            </a:pPr>
            <a:r>
              <a:rPr lang="en" sz="1800" dirty="0" smtClean="0">
                <a:solidFill>
                  <a:schemeClr val="accent5">
                    <a:lumMod val="40000"/>
                    <a:lumOff val="60000"/>
                  </a:schemeClr>
                </a:solidFill>
              </a:rPr>
              <a:t>Meeting </a:t>
            </a:r>
            <a:r>
              <a:rPr lang="en" sz="1800" dirty="0">
                <a:solidFill>
                  <a:schemeClr val="accent5">
                    <a:lumMod val="40000"/>
                    <a:lumOff val="60000"/>
                  </a:schemeClr>
                </a:solidFill>
              </a:rPr>
              <a:t>room lighting is divided into sections and the lighting level is increased or decreased according to need </a:t>
            </a:r>
            <a:r>
              <a:rPr lang="en" sz="1800" dirty="0" smtClean="0">
                <a:solidFill>
                  <a:schemeClr val="accent5">
                    <a:lumMod val="40000"/>
                    <a:lumOff val="60000"/>
                  </a:schemeClr>
                </a:solidFill>
              </a:rPr>
              <a:t>.</a:t>
            </a:r>
            <a:endParaRPr lang="tr-TR" sz="1800" dirty="0">
              <a:solidFill>
                <a:schemeClr val="accent5">
                  <a:lumMod val="40000"/>
                  <a:lumOff val="60000"/>
                </a:schemeClr>
              </a:solidFill>
            </a:endParaRPr>
          </a:p>
          <a:p>
            <a:pPr algn="ctr">
              <a:buClr>
                <a:schemeClr val="accent5">
                  <a:lumMod val="75000"/>
                </a:schemeClr>
              </a:buClr>
            </a:pPr>
            <a:r>
              <a:rPr lang="en" sz="1800" dirty="0">
                <a:solidFill>
                  <a:schemeClr val="accent5">
                    <a:lumMod val="40000"/>
                    <a:lumOff val="60000"/>
                  </a:schemeClr>
                </a:solidFill>
              </a:rPr>
              <a:t>There is a sensor lamp in the section where public toilets are located, thus saving </a:t>
            </a:r>
            <a:r>
              <a:rPr lang="en" sz="1800" dirty="0" smtClean="0">
                <a:solidFill>
                  <a:schemeClr val="accent5">
                    <a:lumMod val="40000"/>
                    <a:lumOff val="60000"/>
                  </a:schemeClr>
                </a:solidFill>
              </a:rPr>
              <a:t>energy .</a:t>
            </a:r>
            <a:endParaRPr lang="tr-TR" sz="1800" dirty="0">
              <a:solidFill>
                <a:schemeClr val="accent5">
                  <a:lumMod val="40000"/>
                  <a:lumOff val="60000"/>
                </a:schemeClr>
              </a:solidFill>
            </a:endParaRPr>
          </a:p>
          <a:p>
            <a:pPr algn="ctr">
              <a:buClr>
                <a:schemeClr val="accent5">
                  <a:lumMod val="75000"/>
                </a:schemeClr>
              </a:buClr>
            </a:pPr>
            <a:r>
              <a:rPr lang="en" sz="1800" dirty="0">
                <a:solidFill>
                  <a:schemeClr val="accent5">
                    <a:lumMod val="40000"/>
                    <a:lumOff val="60000"/>
                  </a:schemeClr>
                </a:solidFill>
              </a:rPr>
              <a:t>There is a card system in the rooms, and even if the card is inserted, the heating/cooling system is turned off when any window or balcony door is opened </a:t>
            </a:r>
            <a:r>
              <a:rPr lang="en" sz="1800" dirty="0" smtClean="0">
                <a:solidFill>
                  <a:schemeClr val="accent5">
                    <a:lumMod val="40000"/>
                    <a:lumOff val="60000"/>
                  </a:schemeClr>
                </a:solidFill>
              </a:rPr>
              <a:t>.</a:t>
            </a:r>
            <a:endParaRPr lang="tr-TR" sz="1800" dirty="0">
              <a:solidFill>
                <a:schemeClr val="accent5">
                  <a:lumMod val="40000"/>
                  <a:lumOff val="60000"/>
                </a:schemeClr>
              </a:solidFill>
            </a:endParaRPr>
          </a:p>
          <a:p>
            <a:pPr algn="ctr">
              <a:buClr>
                <a:schemeClr val="accent5">
                  <a:lumMod val="75000"/>
                </a:schemeClr>
              </a:buClr>
            </a:pPr>
            <a:r>
              <a:rPr lang="en" sz="1800" dirty="0">
                <a:solidFill>
                  <a:schemeClr val="accent5">
                    <a:lumMod val="40000"/>
                    <a:lumOff val="60000"/>
                  </a:schemeClr>
                </a:solidFill>
              </a:rPr>
              <a:t>sure that all the devices we purchase and will purchase are A+ class </a:t>
            </a:r>
            <a:r>
              <a:rPr lang="en" sz="1800" dirty="0" smtClean="0">
                <a:solidFill>
                  <a:schemeClr val="accent5">
                    <a:lumMod val="40000"/>
                    <a:lumOff val="60000"/>
                  </a:schemeClr>
                </a:solidFill>
              </a:rPr>
              <a:t>.</a:t>
            </a:r>
            <a:endParaRPr lang="tr-TR" sz="1800" dirty="0">
              <a:solidFill>
                <a:schemeClr val="accent5">
                  <a:lumMod val="40000"/>
                  <a:lumOff val="60000"/>
                </a:schemeClr>
              </a:solidFill>
            </a:endParaRPr>
          </a:p>
          <a:p>
            <a:pPr algn="ctr">
              <a:buClr>
                <a:schemeClr val="accent5">
                  <a:lumMod val="75000"/>
                </a:schemeClr>
              </a:buClr>
            </a:pPr>
            <a:r>
              <a:rPr lang="en" sz="1800" dirty="0" smtClean="0">
                <a:solidFill>
                  <a:schemeClr val="accent5">
                    <a:lumMod val="40000"/>
                    <a:lumOff val="60000"/>
                  </a:schemeClr>
                </a:solidFill>
              </a:rPr>
              <a:t>We regulate the operating hours of air conditioners in our general areas in a way that does not affect guest satisfaction.</a:t>
            </a:r>
          </a:p>
          <a:p>
            <a:pPr algn="ctr">
              <a:buClr>
                <a:schemeClr val="accent5">
                  <a:lumMod val="75000"/>
                </a:schemeClr>
              </a:buClr>
            </a:pPr>
            <a:r>
              <a:rPr lang="en" sz="1800" dirty="0" smtClean="0">
                <a:solidFill>
                  <a:schemeClr val="accent5">
                    <a:lumMod val="40000"/>
                    <a:lumOff val="60000"/>
                  </a:schemeClr>
                </a:solidFill>
              </a:rPr>
              <a:t>When choosing lighting, we give priority to " </a:t>
            </a:r>
            <a:r>
              <a:rPr lang="en" sz="1800" dirty="0" err="1" smtClean="0">
                <a:solidFill>
                  <a:schemeClr val="accent5">
                    <a:lumMod val="40000"/>
                    <a:lumOff val="60000"/>
                  </a:schemeClr>
                </a:solidFill>
              </a:rPr>
              <a:t>LED lighting" products.</a:t>
            </a:r>
          </a:p>
        </p:txBody>
      </p:sp>
      <p:cxnSp>
        <p:nvCxnSpPr>
          <p:cNvPr id="8" name="Düz Bağlayıcı 7"/>
          <p:cNvCxnSpPr/>
          <p:nvPr/>
        </p:nvCxnSpPr>
        <p:spPr>
          <a:xfrm>
            <a:off x="1350000" y="483518"/>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9764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36</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graphicFrame>
        <p:nvGraphicFramePr>
          <p:cNvPr id="7" name="Grafik 6"/>
          <p:cNvGraphicFramePr>
            <a:graphicFrameLocks/>
          </p:cNvGraphicFramePr>
          <p:nvPr>
            <p:extLst>
              <p:ext uri="{D42A27DB-BD31-4B8C-83A1-F6EECF244321}">
                <p14:modId xmlns:p14="http://schemas.microsoft.com/office/powerpoint/2010/main" val="1409488683"/>
              </p:ext>
            </p:extLst>
          </p:nvPr>
        </p:nvGraphicFramePr>
        <p:xfrm>
          <a:off x="1350000" y="0"/>
          <a:ext cx="7793998" cy="3002400"/>
        </p:xfrm>
        <a:graphic>
          <a:graphicData uri="http://schemas.openxmlformats.org/drawingml/2006/chart">
            <c:chart xmlns:c="http://schemas.openxmlformats.org/drawingml/2006/chart" xmlns:r="http://schemas.openxmlformats.org/officeDocument/2006/relationships" r:id="rId3"/>
          </a:graphicData>
        </a:graphic>
      </p:graphicFrame>
      <p:sp>
        <p:nvSpPr>
          <p:cNvPr id="8" name="İçerik Yer Tutucusu 2"/>
          <p:cNvSpPr txBox="1">
            <a:spLocks/>
          </p:cNvSpPr>
          <p:nvPr/>
        </p:nvSpPr>
        <p:spPr>
          <a:xfrm>
            <a:off x="1350000" y="3003798"/>
            <a:ext cx="7794000" cy="2139702"/>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Sustainability Report</a:t>
            </a:r>
          </a:p>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LNG</a:t>
            </a:r>
          </a:p>
          <a:p>
            <a:pPr>
              <a:buClr>
                <a:schemeClr val="accent5">
                  <a:lumMod val="75000"/>
                </a:schemeClr>
              </a:buClr>
            </a:pPr>
            <a:r>
              <a:rPr lang="en" sz="1800" dirty="0" smtClean="0">
                <a:solidFill>
                  <a:schemeClr val="accent5">
                    <a:lumMod val="40000"/>
                    <a:lumOff val="60000"/>
                  </a:schemeClr>
                </a:solidFill>
              </a:rPr>
              <a:t>0.10 KG was saved in LNG consumption </a:t>
            </a:r>
            <a:r>
              <a:rPr lang="en" sz="1800" dirty="0">
                <a:solidFill>
                  <a:schemeClr val="accent5">
                    <a:lumMod val="40000"/>
                    <a:lumOff val="60000"/>
                  </a:schemeClr>
                </a:solidFill>
              </a:rPr>
              <a:t>per capita </a:t>
            </a:r>
            <a:r>
              <a:rPr lang="en" sz="1800" dirty="0" smtClean="0">
                <a:solidFill>
                  <a:schemeClr val="accent5">
                    <a:lumMod val="40000"/>
                    <a:lumOff val="60000"/>
                  </a:schemeClr>
                </a:solidFill>
              </a:rPr>
              <a:t>compared to 2022 .</a:t>
            </a:r>
          </a:p>
          <a:p>
            <a:pPr>
              <a:buClr>
                <a:schemeClr val="accent5">
                  <a:lumMod val="75000"/>
                </a:schemeClr>
              </a:buClr>
            </a:pPr>
            <a:r>
              <a:rPr lang="en" sz="1800" dirty="0" smtClean="0">
                <a:solidFill>
                  <a:schemeClr val="accent5">
                    <a:lumMod val="40000"/>
                    <a:lumOff val="60000"/>
                  </a:schemeClr>
                </a:solidFill>
              </a:rPr>
              <a:t>Our facility uses solar energy as a renewable energy source. In this way, we preheat hot water and save </a:t>
            </a:r>
            <a:r>
              <a:rPr lang="en" sz="1800" b="1" dirty="0" smtClean="0">
                <a:solidFill>
                  <a:schemeClr val="bg1"/>
                </a:solidFill>
              </a:rPr>
              <a:t>23.80% on LNG consumption.</a:t>
            </a:r>
          </a:p>
        </p:txBody>
      </p:sp>
      <p:cxnSp>
        <p:nvCxnSpPr>
          <p:cNvPr id="9" name="Düz Bağlayıcı 8"/>
          <p:cNvCxnSpPr/>
          <p:nvPr/>
        </p:nvCxnSpPr>
        <p:spPr>
          <a:xfrm>
            <a:off x="1350000" y="3640284"/>
            <a:ext cx="7858447"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3513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37</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graphicFrame>
        <p:nvGraphicFramePr>
          <p:cNvPr id="7" name="Grafik 6"/>
          <p:cNvGraphicFramePr>
            <a:graphicFrameLocks/>
          </p:cNvGraphicFramePr>
          <p:nvPr>
            <p:extLst>
              <p:ext uri="{D42A27DB-BD31-4B8C-83A1-F6EECF244321}">
                <p14:modId xmlns:p14="http://schemas.microsoft.com/office/powerpoint/2010/main" val="676274532"/>
              </p:ext>
            </p:extLst>
          </p:nvPr>
        </p:nvGraphicFramePr>
        <p:xfrm>
          <a:off x="2759497" y="205919"/>
          <a:ext cx="4975200" cy="2952000"/>
        </p:xfrm>
        <a:graphic>
          <a:graphicData uri="http://schemas.openxmlformats.org/drawingml/2006/chart">
            <c:chart xmlns:c="http://schemas.openxmlformats.org/drawingml/2006/chart" xmlns:r="http://schemas.openxmlformats.org/officeDocument/2006/relationships" r:id="rId3"/>
          </a:graphicData>
        </a:graphic>
      </p:graphicFrame>
      <p:sp>
        <p:nvSpPr>
          <p:cNvPr id="8" name="İçerik Yer Tutucusu 2"/>
          <p:cNvSpPr txBox="1">
            <a:spLocks/>
          </p:cNvSpPr>
          <p:nvPr/>
        </p:nvSpPr>
        <p:spPr>
          <a:xfrm>
            <a:off x="1350000" y="3363838"/>
            <a:ext cx="7794000" cy="1779662"/>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Sustainability Report</a:t>
            </a:r>
          </a:p>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Diesel</a:t>
            </a:r>
          </a:p>
          <a:p>
            <a:pPr>
              <a:buClr>
                <a:schemeClr val="accent5">
                  <a:lumMod val="75000"/>
                </a:schemeClr>
              </a:buClr>
            </a:pPr>
            <a:r>
              <a:rPr lang="en" sz="1800" dirty="0">
                <a:solidFill>
                  <a:schemeClr val="accent5">
                    <a:lumMod val="40000"/>
                    <a:lumOff val="60000"/>
                  </a:schemeClr>
                </a:solidFill>
              </a:rPr>
              <a:t>per </a:t>
            </a:r>
            <a:r>
              <a:rPr lang="en" sz="1800" dirty="0" smtClean="0">
                <a:solidFill>
                  <a:schemeClr val="accent5">
                    <a:lumMod val="40000"/>
                    <a:lumOff val="60000"/>
                  </a:schemeClr>
                </a:solidFill>
              </a:rPr>
              <a:t>capita in 2023 was determined as 0.05 L.</a:t>
            </a:r>
          </a:p>
        </p:txBody>
      </p:sp>
      <p:cxnSp>
        <p:nvCxnSpPr>
          <p:cNvPr id="9" name="Düz Bağlayıcı 8"/>
          <p:cNvCxnSpPr/>
          <p:nvPr/>
        </p:nvCxnSpPr>
        <p:spPr>
          <a:xfrm>
            <a:off x="1350000" y="4099170"/>
            <a:ext cx="7858447"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4822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38</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txBox="1">
            <a:spLocks/>
          </p:cNvSpPr>
          <p:nvPr/>
        </p:nvSpPr>
        <p:spPr>
          <a:xfrm>
            <a:off x="1350000" y="0"/>
            <a:ext cx="7858447" cy="1203598"/>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Sustainability Report</a:t>
            </a:r>
          </a:p>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Water Risk Map</a:t>
            </a:r>
            <a:endPar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p:txBody>
      </p:sp>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6182" y="1512232"/>
            <a:ext cx="7521636" cy="3024336"/>
          </a:xfrm>
          <a:prstGeom prst="rect">
            <a:avLst/>
          </a:prstGeom>
        </p:spPr>
      </p:pic>
      <p:cxnSp>
        <p:nvCxnSpPr>
          <p:cNvPr id="9" name="Düz Bağlayıcı 8"/>
          <p:cNvCxnSpPr/>
          <p:nvPr/>
        </p:nvCxnSpPr>
        <p:spPr>
          <a:xfrm>
            <a:off x="1350000" y="610493"/>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82387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39</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txBox="1">
            <a:spLocks/>
          </p:cNvSpPr>
          <p:nvPr/>
        </p:nvSpPr>
        <p:spPr>
          <a:xfrm>
            <a:off x="1285553" y="0"/>
            <a:ext cx="7858447"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Sustainability Report</a:t>
            </a:r>
          </a:p>
          <a:p>
            <a:pPr marL="0" indent="0">
              <a:buClr>
                <a:schemeClr val="accent5">
                  <a:lumMod val="75000"/>
                </a:schemeClr>
              </a:buClr>
              <a:buNone/>
            </a:pPr>
            <a:endParaRPr lang="tr-TR" sz="1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Water Risk Map</a:t>
            </a:r>
          </a:p>
          <a:p>
            <a:pPr marL="0" indent="0">
              <a:buClr>
                <a:schemeClr val="accent5">
                  <a:lumMod val="75000"/>
                </a:schemeClr>
              </a:buClr>
              <a:buNone/>
            </a:pPr>
            <a:endPar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lgn="ctr">
              <a:buClr>
                <a:schemeClr val="accent5">
                  <a:lumMod val="75000"/>
                </a:schemeClr>
              </a:buClr>
            </a:pPr>
            <a:r>
              <a:rPr lang="en" sz="1800" dirty="0" smtClean="0">
                <a:solidFill>
                  <a:schemeClr val="accent5">
                    <a:lumMod val="40000"/>
                    <a:lumOff val="60000"/>
                  </a:schemeClr>
                </a:solidFill>
              </a:rPr>
              <a:t>World Wildlife </a:t>
            </a:r>
            <a:r>
              <a:rPr lang="en" sz="1800" dirty="0">
                <a:solidFill>
                  <a:schemeClr val="accent5">
                    <a:lumMod val="40000"/>
                    <a:lumOff val="60000"/>
                  </a:schemeClr>
                </a:solidFill>
              </a:rPr>
              <a:t>Fund pointed out that Antalya is on the global list of cities with high water risk, so while we carry out our activities in the management of water resources, we must stand against approaches that ignore nature and unsustainable practices and do our part. </a:t>
            </a:r>
            <a:r>
              <a:rPr lang="en" sz="1800" dirty="0" smtClean="0">
                <a:solidFill>
                  <a:schemeClr val="accent5">
                    <a:lumMod val="40000"/>
                    <a:lumOff val="60000"/>
                  </a:schemeClr>
                </a:solidFill>
              </a:rPr>
              <a:t>Therefore, </a:t>
            </a:r>
            <a:r>
              <a:rPr lang="en" sz="1800" dirty="0">
                <a:solidFill>
                  <a:schemeClr val="accent5">
                    <a:lumMod val="40000"/>
                    <a:lumOff val="60000"/>
                  </a:schemeClr>
                </a:solidFill>
              </a:rPr>
              <a:t>we have to raise awareness and contribute by providing the necessary training to our staff and the necessary information to our guests, and we carry out our activities by protecting our natural resources, </a:t>
            </a:r>
            <a:r>
              <a:rPr lang="en" sz="1800" dirty="0" smtClean="0">
                <a:solidFill>
                  <a:schemeClr val="accent5">
                    <a:lumMod val="40000"/>
                    <a:lumOff val="60000"/>
                  </a:schemeClr>
                </a:solidFill>
              </a:rPr>
              <a:t>especially </a:t>
            </a:r>
            <a:r>
              <a:rPr lang="en" sz="1800" dirty="0">
                <a:solidFill>
                  <a:schemeClr val="accent5">
                    <a:lumMod val="40000"/>
                    <a:lumOff val="60000"/>
                  </a:schemeClr>
                </a:solidFill>
              </a:rPr>
              <a:t>in our country that is facing drought </a:t>
            </a:r>
            <a:r>
              <a:rPr lang="en" sz="1800" dirty="0" smtClean="0">
                <a:solidFill>
                  <a:schemeClr val="accent5">
                    <a:lumMod val="40000"/>
                    <a:lumOff val="60000"/>
                  </a:schemeClr>
                </a:solidFill>
              </a:rPr>
              <a:t>.</a:t>
            </a:r>
            <a:endParaRPr lang="tr-TR" sz="1800" dirty="0">
              <a:solidFill>
                <a:schemeClr val="accent5">
                  <a:lumMod val="40000"/>
                  <a:lumOff val="60000"/>
                </a:schemeClr>
              </a:solidFill>
            </a:endParaRPr>
          </a:p>
        </p:txBody>
      </p:sp>
      <p:cxnSp>
        <p:nvCxnSpPr>
          <p:cNvPr id="8" name="Düz Bağlayıcı 7"/>
          <p:cNvCxnSpPr/>
          <p:nvPr/>
        </p:nvCxnSpPr>
        <p:spPr>
          <a:xfrm>
            <a:off x="1350000" y="1206018"/>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05750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40</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txBox="1">
            <a:spLocks/>
          </p:cNvSpPr>
          <p:nvPr/>
        </p:nvSpPr>
        <p:spPr>
          <a:xfrm>
            <a:off x="1350000" y="0"/>
            <a:ext cx="7794000" cy="1995686"/>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Sustainability Report</a:t>
            </a:r>
          </a:p>
          <a:p>
            <a:pPr marL="0" indent="0">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This</a:t>
            </a:r>
          </a:p>
          <a:p>
            <a:pPr>
              <a:buClr>
                <a:schemeClr val="accent5">
                  <a:lumMod val="75000"/>
                </a:schemeClr>
              </a:buClr>
            </a:pPr>
            <a:r>
              <a:rPr lang="en" sz="1800" dirty="0">
                <a:solidFill>
                  <a:schemeClr val="accent5">
                    <a:lumMod val="40000"/>
                    <a:lumOff val="60000"/>
                  </a:schemeClr>
                </a:solidFill>
              </a:rPr>
              <a:t>water consumption per person in </a:t>
            </a:r>
            <a:r>
              <a:rPr lang="en" sz="1800" dirty="0" smtClean="0">
                <a:solidFill>
                  <a:schemeClr val="accent5">
                    <a:lumMod val="40000"/>
                    <a:lumOff val="60000"/>
                  </a:schemeClr>
                </a:solidFill>
              </a:rPr>
              <a:t>2023 is calculated as 0.44 tons. The reason for the increase has been investigated.</a:t>
            </a:r>
            <a:endParaRPr lang="tr-TR" sz="1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p:txBody>
      </p:sp>
      <p:graphicFrame>
        <p:nvGraphicFramePr>
          <p:cNvPr id="8" name="Grafik 7"/>
          <p:cNvGraphicFramePr>
            <a:graphicFrameLocks/>
          </p:cNvGraphicFramePr>
          <p:nvPr>
            <p:extLst>
              <p:ext uri="{D42A27DB-BD31-4B8C-83A1-F6EECF244321}">
                <p14:modId xmlns:p14="http://schemas.microsoft.com/office/powerpoint/2010/main" val="834753860"/>
              </p:ext>
            </p:extLst>
          </p:nvPr>
        </p:nvGraphicFramePr>
        <p:xfrm>
          <a:off x="3718214" y="1995687"/>
          <a:ext cx="5425786" cy="3147813"/>
        </p:xfrm>
        <a:graphic>
          <a:graphicData uri="http://schemas.openxmlformats.org/drawingml/2006/chart">
            <c:chart xmlns:c="http://schemas.openxmlformats.org/drawingml/2006/chart" xmlns:r="http://schemas.openxmlformats.org/officeDocument/2006/relationships" r:id="rId3"/>
          </a:graphicData>
        </a:graphic>
      </p:graphicFrame>
      <p:pic>
        <p:nvPicPr>
          <p:cNvPr id="9" name="Resim 8"/>
          <p:cNvPicPr>
            <a:picLocks noChangeAspect="1"/>
          </p:cNvPicPr>
          <p:nvPr/>
        </p:nvPicPr>
        <p:blipFill rotWithShape="1">
          <a:blip r:embed="rId4">
            <a:extLst>
              <a:ext uri="{28A0092B-C50C-407E-A947-70E740481C1C}">
                <a14:useLocalDpi xmlns:a14="http://schemas.microsoft.com/office/drawing/2010/main" val="0"/>
              </a:ext>
            </a:extLst>
          </a:blip>
          <a:srcRect l="16667" r="16667"/>
          <a:stretch/>
        </p:blipFill>
        <p:spPr>
          <a:xfrm>
            <a:off x="1350000" y="1995687"/>
            <a:ext cx="2368214" cy="3147813"/>
          </a:xfrm>
          <a:prstGeom prst="rect">
            <a:avLst/>
          </a:prstGeom>
        </p:spPr>
      </p:pic>
      <p:cxnSp>
        <p:nvCxnSpPr>
          <p:cNvPr id="10" name="Düz Bağlayıcı 9"/>
          <p:cNvCxnSpPr/>
          <p:nvPr/>
        </p:nvCxnSpPr>
        <p:spPr>
          <a:xfrm>
            <a:off x="1350000" y="736280"/>
            <a:ext cx="2605312"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564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41</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0000" y="46767"/>
            <a:ext cx="7794000" cy="4673854"/>
          </a:xfrm>
          <a:prstGeom prst="rect">
            <a:avLst/>
          </a:prstGeom>
        </p:spPr>
      </p:pic>
      <p:sp>
        <p:nvSpPr>
          <p:cNvPr id="8" name="İçerik Yer Tutucusu 2"/>
          <p:cNvSpPr txBox="1">
            <a:spLocks/>
          </p:cNvSpPr>
          <p:nvPr/>
        </p:nvSpPr>
        <p:spPr>
          <a:xfrm>
            <a:off x="1381090" y="0"/>
            <a:ext cx="3060000" cy="2880000"/>
          </a:xfrm>
          <a:prstGeom prst="rect">
            <a:avLst/>
          </a:prstGeom>
          <a:solidFill>
            <a:srgbClr val="257540">
              <a:alpha val="89804"/>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Sustainability Report</a:t>
            </a:r>
          </a:p>
          <a:p>
            <a:pPr marL="0" indent="0" algn="ctr">
              <a:buClr>
                <a:schemeClr val="accent5">
                  <a:lumMod val="75000"/>
                </a:schemeClr>
              </a:buClr>
              <a:buNone/>
            </a:pPr>
            <a:r>
              <a:rPr lang="en"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Water </a:t>
            </a:r>
            <a:r>
              <a:rPr lang="en"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Saving Practices;</a:t>
            </a:r>
          </a:p>
          <a:p>
            <a:pPr>
              <a:buClr>
                <a:schemeClr val="accent5">
                  <a:lumMod val="75000"/>
                </a:schemeClr>
              </a:buClr>
            </a:pPr>
            <a:r>
              <a:rPr lang="en" sz="1800" dirty="0" smtClean="0">
                <a:solidFill>
                  <a:schemeClr val="accent5">
                    <a:lumMod val="40000"/>
                    <a:lumOff val="60000"/>
                  </a:schemeClr>
                </a:solidFill>
              </a:rPr>
              <a:t>The rooms are equipped with a </a:t>
            </a:r>
            <a:r>
              <a:rPr lang="en" sz="1800" dirty="0">
                <a:solidFill>
                  <a:schemeClr val="accent5">
                    <a:lumMod val="40000"/>
                    <a:lumOff val="60000"/>
                  </a:schemeClr>
                </a:solidFill>
              </a:rPr>
              <a:t>water-saving </a:t>
            </a:r>
            <a:r>
              <a:rPr lang="en" sz="1800" dirty="0" err="1">
                <a:solidFill>
                  <a:schemeClr val="accent5">
                    <a:lumMod val="40000"/>
                    <a:lumOff val="60000"/>
                  </a:schemeClr>
                </a:solidFill>
              </a:rPr>
              <a:t>aerator </a:t>
            </a:r>
            <a:r>
              <a:rPr lang="en" sz="1800" dirty="0">
                <a:solidFill>
                  <a:schemeClr val="accent5">
                    <a:lumMod val="40000"/>
                    <a:lumOff val="60000"/>
                  </a:schemeClr>
                </a:solidFill>
              </a:rPr>
              <a:t>and shower head </a:t>
            </a:r>
            <a:r>
              <a:rPr lang="en" sz="1800" dirty="0" smtClean="0">
                <a:solidFill>
                  <a:schemeClr val="accent5">
                    <a:lumMod val="40000"/>
                    <a:lumOff val="60000"/>
                  </a:schemeClr>
                </a:solidFill>
              </a:rPr>
              <a:t>.</a:t>
            </a:r>
          </a:p>
          <a:p>
            <a:pPr>
              <a:buClr>
                <a:schemeClr val="accent5">
                  <a:lumMod val="75000"/>
                </a:schemeClr>
              </a:buClr>
            </a:pPr>
            <a:r>
              <a:rPr lang="en" sz="1800" dirty="0" smtClean="0">
                <a:solidFill>
                  <a:schemeClr val="accent5">
                    <a:lumMod val="40000"/>
                    <a:lumOff val="60000"/>
                  </a:schemeClr>
                </a:solidFill>
              </a:rPr>
              <a:t>Garden </a:t>
            </a:r>
            <a:r>
              <a:rPr lang="en" sz="1800" dirty="0">
                <a:solidFill>
                  <a:schemeClr val="accent5">
                    <a:lumMod val="40000"/>
                    <a:lumOff val="60000"/>
                  </a:schemeClr>
                </a:solidFill>
              </a:rPr>
              <a:t>irrigation is done using </a:t>
            </a:r>
            <a:r>
              <a:rPr lang="en" sz="1800" dirty="0" err="1">
                <a:solidFill>
                  <a:schemeClr val="accent5">
                    <a:lumMod val="40000"/>
                    <a:lumOff val="60000"/>
                  </a:schemeClr>
                </a:solidFill>
              </a:rPr>
              <a:t>the spring system </a:t>
            </a:r>
            <a:r>
              <a:rPr lang="en" sz="1800" dirty="0" smtClean="0">
                <a:solidFill>
                  <a:schemeClr val="accent5">
                    <a:lumMod val="40000"/>
                    <a:lumOff val="60000"/>
                  </a:schemeClr>
                </a:solidFill>
              </a:rPr>
              <a:t>.</a:t>
            </a:r>
          </a:p>
        </p:txBody>
      </p:sp>
      <p:sp>
        <p:nvSpPr>
          <p:cNvPr id="9" name="İçerik Yer Tutucusu 2"/>
          <p:cNvSpPr txBox="1">
            <a:spLocks/>
          </p:cNvSpPr>
          <p:nvPr/>
        </p:nvSpPr>
        <p:spPr>
          <a:xfrm>
            <a:off x="6084000" y="2263500"/>
            <a:ext cx="3060000" cy="28800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buClr>
                <a:schemeClr val="accent5">
                  <a:lumMod val="75000"/>
                </a:schemeClr>
              </a:buClr>
            </a:pPr>
            <a:r>
              <a:rPr lang="en" sz="1650" dirty="0" smtClean="0">
                <a:solidFill>
                  <a:schemeClr val="accent5">
                    <a:lumMod val="40000"/>
                    <a:lumOff val="60000"/>
                  </a:schemeClr>
                </a:solidFill>
              </a:rPr>
              <a:t>In coastal toilets, </a:t>
            </a:r>
            <a:r>
              <a:rPr lang="en" sz="1650" dirty="0">
                <a:solidFill>
                  <a:schemeClr val="accent5">
                    <a:lumMod val="40000"/>
                    <a:lumOff val="60000"/>
                  </a:schemeClr>
                </a:solidFill>
              </a:rPr>
              <a:t>there are two buttons, small and large, on the cistern push button; the small one consumes 3 </a:t>
            </a:r>
            <a:r>
              <a:rPr lang="en" sz="1650" dirty="0" err="1">
                <a:solidFill>
                  <a:schemeClr val="accent5">
                    <a:lumMod val="40000"/>
                    <a:lumOff val="60000"/>
                  </a:schemeClr>
                </a:solidFill>
              </a:rPr>
              <a:t>liters of water </a:t>
            </a:r>
            <a:r>
              <a:rPr lang="en" sz="1650" dirty="0">
                <a:solidFill>
                  <a:schemeClr val="accent5">
                    <a:lumMod val="40000"/>
                    <a:lumOff val="60000"/>
                  </a:schemeClr>
                </a:solidFill>
              </a:rPr>
              <a:t>and the larger one consumes 6 </a:t>
            </a:r>
            <a:r>
              <a:rPr lang="en" sz="1650" dirty="0" err="1">
                <a:solidFill>
                  <a:schemeClr val="accent5">
                    <a:lumMod val="40000"/>
                    <a:lumOff val="60000"/>
                  </a:schemeClr>
                </a:solidFill>
              </a:rPr>
              <a:t>liters </a:t>
            </a:r>
            <a:r>
              <a:rPr lang="en" sz="1650" dirty="0">
                <a:solidFill>
                  <a:schemeClr val="accent5">
                    <a:lumMod val="40000"/>
                    <a:lumOff val="60000"/>
                  </a:schemeClr>
                </a:solidFill>
              </a:rPr>
              <a:t>of water </a:t>
            </a:r>
            <a:r>
              <a:rPr lang="en" sz="1650" dirty="0" smtClean="0">
                <a:solidFill>
                  <a:schemeClr val="accent5">
                    <a:lumMod val="40000"/>
                    <a:lumOff val="60000"/>
                  </a:schemeClr>
                </a:solidFill>
              </a:rPr>
              <a:t>.</a:t>
            </a:r>
          </a:p>
          <a:p>
            <a:pPr>
              <a:buClr>
                <a:schemeClr val="accent5">
                  <a:lumMod val="75000"/>
                </a:schemeClr>
              </a:buClr>
            </a:pPr>
            <a:r>
              <a:rPr lang="en" sz="1650" dirty="0" smtClean="0">
                <a:solidFill>
                  <a:schemeClr val="accent5">
                    <a:lumMod val="40000"/>
                    <a:lumOff val="60000"/>
                  </a:schemeClr>
                </a:solidFill>
              </a:rPr>
              <a:t>public </a:t>
            </a:r>
            <a:r>
              <a:rPr lang="en" sz="1650" dirty="0">
                <a:solidFill>
                  <a:schemeClr val="accent5">
                    <a:lumMod val="40000"/>
                    <a:lumOff val="60000"/>
                  </a:schemeClr>
                </a:solidFill>
              </a:rPr>
              <a:t>area sink taps to prevent water consumption </a:t>
            </a:r>
            <a:r>
              <a:rPr lang="en" sz="1650" dirty="0" smtClean="0">
                <a:solidFill>
                  <a:schemeClr val="accent5">
                    <a:lumMod val="40000"/>
                    <a:lumOff val="60000"/>
                  </a:schemeClr>
                </a:solidFill>
              </a:rPr>
              <a:t>.</a:t>
            </a:r>
            <a:endParaRPr lang="tr-TR" sz="1650" dirty="0">
              <a:solidFill>
                <a:schemeClr val="accent5">
                  <a:lumMod val="40000"/>
                  <a:lumOff val="60000"/>
                </a:schemeClr>
              </a:solidFill>
            </a:endParaRPr>
          </a:p>
        </p:txBody>
      </p:sp>
      <p:cxnSp>
        <p:nvCxnSpPr>
          <p:cNvPr id="10" name="Düz Bağlayıcı 9"/>
          <p:cNvCxnSpPr/>
          <p:nvPr/>
        </p:nvCxnSpPr>
        <p:spPr>
          <a:xfrm>
            <a:off x="1381090" y="658154"/>
            <a:ext cx="309109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40904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42</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txBox="1">
            <a:spLocks/>
          </p:cNvSpPr>
          <p:nvPr/>
        </p:nvSpPr>
        <p:spPr>
          <a:xfrm>
            <a:off x="1350000" y="10904"/>
            <a:ext cx="2987618" cy="5132595"/>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Sustainability </a:t>
            </a: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Report</a:t>
            </a:r>
          </a:p>
          <a:p>
            <a:pPr marL="0" indent="0">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Chemical</a:t>
            </a:r>
          </a:p>
          <a:p>
            <a:pPr>
              <a:buClr>
                <a:schemeClr val="accent5">
                  <a:lumMod val="75000"/>
                </a:schemeClr>
              </a:buClr>
            </a:pPr>
            <a:r>
              <a:rPr lang="en" sz="1800" dirty="0" smtClean="0">
                <a:solidFill>
                  <a:schemeClr val="accent5">
                    <a:lumMod val="40000"/>
                    <a:lumOff val="60000"/>
                  </a:schemeClr>
                </a:solidFill>
              </a:rPr>
              <a:t>2022 </a:t>
            </a:r>
            <a:r>
              <a:rPr lang="en" sz="1800" dirty="0">
                <a:solidFill>
                  <a:schemeClr val="accent5">
                    <a:lumMod val="40000"/>
                    <a:lumOff val="60000"/>
                  </a:schemeClr>
                </a:solidFill>
              </a:rPr>
              <a:t>, our per capita chemical consumption rate was calculated in kg and determined as 0.63 </a:t>
            </a:r>
            <a:r>
              <a:rPr lang="en" sz="1800" dirty="0" smtClean="0">
                <a:solidFill>
                  <a:schemeClr val="accent5">
                    <a:lumMod val="40000"/>
                    <a:lumOff val="60000"/>
                  </a:schemeClr>
                </a:solidFill>
              </a:rPr>
              <a:t>. This rate has been reduced to 0.38 in kg per person in 2023.</a:t>
            </a: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endParaRPr lang="tr-TR" sz="1800" dirty="0">
              <a:solidFill>
                <a:schemeClr val="accent5">
                  <a:lumMod val="40000"/>
                  <a:lumOff val="60000"/>
                </a:schemeClr>
              </a:solidFill>
            </a:endParaRPr>
          </a:p>
        </p:txBody>
      </p:sp>
      <p:graphicFrame>
        <p:nvGraphicFramePr>
          <p:cNvPr id="8" name="Grafik 7"/>
          <p:cNvGraphicFramePr>
            <a:graphicFrameLocks/>
          </p:cNvGraphicFramePr>
          <p:nvPr>
            <p:extLst>
              <p:ext uri="{D42A27DB-BD31-4B8C-83A1-F6EECF244321}">
                <p14:modId xmlns:p14="http://schemas.microsoft.com/office/powerpoint/2010/main" val="560773721"/>
              </p:ext>
            </p:extLst>
          </p:nvPr>
        </p:nvGraphicFramePr>
        <p:xfrm>
          <a:off x="4417352" y="45349"/>
          <a:ext cx="4726648"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fik 8"/>
          <p:cNvGraphicFramePr>
            <a:graphicFrameLocks/>
          </p:cNvGraphicFramePr>
          <p:nvPr>
            <p:extLst>
              <p:ext uri="{D42A27DB-BD31-4B8C-83A1-F6EECF244321}">
                <p14:modId xmlns:p14="http://schemas.microsoft.com/office/powerpoint/2010/main" val="1185853716"/>
              </p:ext>
            </p:extLst>
          </p:nvPr>
        </p:nvGraphicFramePr>
        <p:xfrm>
          <a:off x="4422680" y="2881423"/>
          <a:ext cx="4721320" cy="21796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946340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43</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Dikdörtgen 7"/>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0" name="İçerik Yer Tutucusu 2"/>
          <p:cNvSpPr txBox="1">
            <a:spLocks/>
          </p:cNvSpPr>
          <p:nvPr/>
        </p:nvSpPr>
        <p:spPr>
          <a:xfrm>
            <a:off x="3491880" y="0"/>
            <a:ext cx="3888432"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Waste Management</a:t>
            </a:r>
          </a:p>
          <a:p>
            <a:pPr>
              <a:buClr>
                <a:schemeClr val="accent5">
                  <a:lumMod val="75000"/>
                </a:schemeClr>
              </a:buClr>
            </a:pPr>
            <a:r>
              <a:rPr lang="en" sz="1800" dirty="0">
                <a:solidFill>
                  <a:schemeClr val="accent5">
                    <a:lumMod val="40000"/>
                    <a:lumOff val="60000"/>
                  </a:schemeClr>
                </a:solidFill>
              </a:rPr>
              <a:t>We do not support recycling by separating </a:t>
            </a:r>
            <a:r>
              <a:rPr lang="en" sz="1800" dirty="0" smtClean="0">
                <a:solidFill>
                  <a:schemeClr val="accent5">
                    <a:lumMod val="40000"/>
                    <a:lumOff val="60000"/>
                  </a:schemeClr>
                </a:solidFill>
              </a:rPr>
              <a:t>waste on site, and in this context we work with licensed waste companies .</a:t>
            </a:r>
          </a:p>
          <a:p>
            <a:pPr>
              <a:buClr>
                <a:schemeClr val="accent5">
                  <a:lumMod val="75000"/>
                </a:schemeClr>
              </a:buClr>
            </a:pPr>
            <a:r>
              <a:rPr lang="en" sz="1800" dirty="0">
                <a:solidFill>
                  <a:schemeClr val="accent5">
                    <a:lumMod val="40000"/>
                    <a:lumOff val="60000"/>
                  </a:schemeClr>
                </a:solidFill>
              </a:rPr>
              <a:t>We deliver our waste, which is sorted by </a:t>
            </a:r>
            <a:endParaRPr lang="tr-TR" sz="1800" dirty="0" smtClean="0">
              <a:solidFill>
                <a:schemeClr val="accent5">
                  <a:lumMod val="40000"/>
                  <a:lumOff val="60000"/>
                </a:schemeClr>
              </a:solidFill>
            </a:endParaRPr>
          </a:p>
          <a:p>
            <a:pPr>
              <a:buClr>
                <a:schemeClr val="accent5">
                  <a:lumMod val="75000"/>
                </a:schemeClr>
              </a:buClr>
            </a:pPr>
            <a:r>
              <a:rPr lang="en" sz="1800" dirty="0" smtClean="0">
                <a:solidFill>
                  <a:schemeClr val="accent5">
                    <a:lumMod val="40000"/>
                    <a:lumOff val="60000"/>
                  </a:schemeClr>
                </a:solidFill>
              </a:rPr>
              <a:t>We deliver our construction </a:t>
            </a:r>
            <a:r>
              <a:rPr lang="en" sz="1800" dirty="0">
                <a:solidFill>
                  <a:schemeClr val="accent5">
                    <a:lumMod val="40000"/>
                    <a:lumOff val="60000"/>
                  </a:schemeClr>
                </a:solidFill>
              </a:rPr>
              <a:t>waste to </a:t>
            </a:r>
            <a:r>
              <a:rPr lang="en" sz="1800" dirty="0" smtClean="0">
                <a:solidFill>
                  <a:schemeClr val="accent5">
                    <a:lumMod val="40000"/>
                    <a:lumOff val="60000"/>
                  </a:schemeClr>
                </a:solidFill>
              </a:rPr>
              <a:t>relevant </a:t>
            </a:r>
            <a:r>
              <a:rPr lang="en" sz="1800" dirty="0">
                <a:solidFill>
                  <a:schemeClr val="accent5">
                    <a:lumMod val="40000"/>
                    <a:lumOff val="60000"/>
                  </a:schemeClr>
                </a:solidFill>
              </a:rPr>
              <a:t>institutions .</a:t>
            </a:r>
            <a:endParaRPr lang="tr-TR" sz="1800" dirty="0" smtClean="0">
              <a:solidFill>
                <a:schemeClr val="accent5">
                  <a:lumMod val="40000"/>
                  <a:lumOff val="60000"/>
                </a:schemeClr>
              </a:solidFill>
            </a:endParaRPr>
          </a:p>
          <a:p>
            <a:pPr>
              <a:buClr>
                <a:schemeClr val="accent5">
                  <a:lumMod val="75000"/>
                </a:schemeClr>
              </a:buClr>
            </a:pPr>
            <a:r>
              <a:rPr lang="en" sz="1800" dirty="0" smtClean="0">
                <a:solidFill>
                  <a:schemeClr val="accent5">
                    <a:lumMod val="40000"/>
                    <a:lumOff val="60000"/>
                  </a:schemeClr>
                </a:solidFill>
              </a:rPr>
              <a:t>in our rooms </a:t>
            </a:r>
            <a:r>
              <a:rPr lang="en" sz="1800" dirty="0">
                <a:solidFill>
                  <a:schemeClr val="accent5">
                    <a:lumMod val="40000"/>
                    <a:lumOff val="60000"/>
                  </a:schemeClr>
                </a:solidFill>
              </a:rPr>
              <a:t>for organic and recyclable waste, and </a:t>
            </a:r>
            <a:r>
              <a:rPr lang="en" sz="1800" dirty="0" smtClean="0">
                <a:solidFill>
                  <a:schemeClr val="accent5">
                    <a:lumMod val="40000"/>
                    <a:lumOff val="60000"/>
                  </a:schemeClr>
                </a:solidFill>
              </a:rPr>
              <a:t>we include our guests in waste separation.</a:t>
            </a:r>
            <a:endParaRPr lang="tr-TR" sz="1800" dirty="0">
              <a:solidFill>
                <a:schemeClr val="accent5">
                  <a:lumMod val="40000"/>
                  <a:lumOff val="60000"/>
                </a:schemeClr>
              </a:solidFill>
            </a:endParaRPr>
          </a:p>
        </p:txBody>
      </p:sp>
      <p:cxnSp>
        <p:nvCxnSpPr>
          <p:cNvPr id="11" name="Düz Bağlayıcı 10"/>
          <p:cNvCxnSpPr/>
          <p:nvPr/>
        </p:nvCxnSpPr>
        <p:spPr>
          <a:xfrm>
            <a:off x="3491880" y="1121994"/>
            <a:ext cx="3888432"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7287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44</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txBox="1">
            <a:spLocks/>
          </p:cNvSpPr>
          <p:nvPr/>
        </p:nvSpPr>
        <p:spPr>
          <a:xfrm>
            <a:off x="1350001" y="0"/>
            <a:ext cx="7793999" cy="1995686"/>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Waste Management</a:t>
            </a:r>
          </a:p>
          <a:p>
            <a:pPr>
              <a:buClr>
                <a:schemeClr val="accent5">
                  <a:lumMod val="75000"/>
                </a:schemeClr>
              </a:buClr>
            </a:pPr>
            <a:r>
              <a:rPr lang="en" sz="1800" dirty="0" smtClean="0">
                <a:solidFill>
                  <a:schemeClr val="accent5">
                    <a:lumMod val="40000"/>
                    <a:lumOff val="60000"/>
                  </a:schemeClr>
                </a:solidFill>
              </a:rPr>
              <a:t>In 2023, our per capita plastic and paper waste rates have decreased. It will be investigated why the increased consumption occurred.</a:t>
            </a:r>
          </a:p>
        </p:txBody>
      </p:sp>
      <p:cxnSp>
        <p:nvCxnSpPr>
          <p:cNvPr id="8" name="Düz Bağlayıcı 7"/>
          <p:cNvCxnSpPr/>
          <p:nvPr/>
        </p:nvCxnSpPr>
        <p:spPr>
          <a:xfrm>
            <a:off x="1424429" y="883035"/>
            <a:ext cx="7793999"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9" name="Grafik 8"/>
          <p:cNvGraphicFramePr>
            <a:graphicFrameLocks/>
          </p:cNvGraphicFramePr>
          <p:nvPr>
            <p:extLst>
              <p:ext uri="{D42A27DB-BD31-4B8C-83A1-F6EECF244321}">
                <p14:modId xmlns:p14="http://schemas.microsoft.com/office/powerpoint/2010/main" val="98629664"/>
              </p:ext>
            </p:extLst>
          </p:nvPr>
        </p:nvGraphicFramePr>
        <p:xfrm>
          <a:off x="2367000" y="2129593"/>
          <a:ext cx="5760000" cy="288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549264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45</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txBox="1">
            <a:spLocks/>
          </p:cNvSpPr>
          <p:nvPr/>
        </p:nvSpPr>
        <p:spPr>
          <a:xfrm>
            <a:off x="1350000" y="0"/>
            <a:ext cx="4806176"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Waste Management</a:t>
            </a: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
            </a:r>
            <a:b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br>
            <a:endPar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r>
              <a:rPr lang="en" sz="1800" dirty="0">
                <a:solidFill>
                  <a:schemeClr val="accent5">
                    <a:lumMod val="40000"/>
                    <a:lumOff val="60000"/>
                  </a:schemeClr>
                </a:solidFill>
              </a:rPr>
              <a:t>We aim to reduce our amount of plastic waste by using refillable </a:t>
            </a:r>
            <a:endParaRPr lang="tr-TR" sz="1800" dirty="0" smtClean="0">
              <a:solidFill>
                <a:schemeClr val="accent5">
                  <a:lumMod val="40000"/>
                  <a:lumOff val="60000"/>
                </a:schemeClr>
              </a:solidFill>
            </a:endParaRPr>
          </a:p>
          <a:p>
            <a:pPr>
              <a:buClr>
                <a:schemeClr val="accent5">
                  <a:lumMod val="75000"/>
                </a:schemeClr>
              </a:buClr>
            </a:pPr>
            <a:r>
              <a:rPr lang="en" sz="1800" dirty="0" smtClean="0">
                <a:solidFill>
                  <a:schemeClr val="accent5">
                    <a:lumMod val="40000"/>
                    <a:lumOff val="60000"/>
                  </a:schemeClr>
                </a:solidFill>
              </a:rPr>
              <a:t>plastic straws to our guests </a:t>
            </a:r>
            <a:r>
              <a:rPr lang="en" sz="1800" dirty="0">
                <a:solidFill>
                  <a:schemeClr val="accent5">
                    <a:lumMod val="40000"/>
                    <a:lumOff val="60000"/>
                  </a:schemeClr>
                </a:solidFill>
              </a:rPr>
              <a:t>upon request , thus aiming to reduce the amount of plastic waste.</a:t>
            </a:r>
            <a:endParaRPr lang="tr-TR" sz="1800" dirty="0" smtClean="0">
              <a:solidFill>
                <a:schemeClr val="accent5">
                  <a:lumMod val="40000"/>
                  <a:lumOff val="60000"/>
                </a:schemeClr>
              </a:solidFill>
            </a:endParaRPr>
          </a:p>
          <a:p>
            <a:pPr>
              <a:buClr>
                <a:schemeClr val="accent5">
                  <a:lumMod val="75000"/>
                </a:schemeClr>
              </a:buClr>
            </a:pPr>
            <a:endParaRPr lang="tr-TR" sz="1800" dirty="0" smtClean="0">
              <a:solidFill>
                <a:schemeClr val="accent5">
                  <a:lumMod val="40000"/>
                  <a:lumOff val="60000"/>
                </a:schemeClr>
              </a:solidFill>
            </a:endParaRPr>
          </a:p>
        </p:txBody>
      </p:sp>
      <p:pic>
        <p:nvPicPr>
          <p:cNvPr id="8" name="Resim 7"/>
          <p:cNvPicPr>
            <a:picLocks noChangeAspect="1"/>
          </p:cNvPicPr>
          <p:nvPr/>
        </p:nvPicPr>
        <p:blipFill rotWithShape="1">
          <a:blip r:embed="rId3" cstate="print">
            <a:extLst>
              <a:ext uri="{28A0092B-C50C-407E-A947-70E740481C1C}">
                <a14:useLocalDpi xmlns:a14="http://schemas.microsoft.com/office/drawing/2010/main" val="0"/>
              </a:ext>
            </a:extLst>
          </a:blip>
          <a:srcRect r="4375"/>
          <a:stretch/>
        </p:blipFill>
        <p:spPr>
          <a:xfrm>
            <a:off x="6142107" y="1430356"/>
            <a:ext cx="3001893" cy="2282789"/>
          </a:xfrm>
          <a:prstGeom prst="rect">
            <a:avLst/>
          </a:prstGeom>
          <a:ln w="19050">
            <a:solidFill>
              <a:schemeClr val="bg1"/>
            </a:solidFill>
            <a:prstDash val="solid"/>
          </a:ln>
        </p:spPr>
      </p:pic>
      <p:cxnSp>
        <p:nvCxnSpPr>
          <p:cNvPr id="9" name="Düz Bağlayıcı 8"/>
          <p:cNvCxnSpPr/>
          <p:nvPr/>
        </p:nvCxnSpPr>
        <p:spPr>
          <a:xfrm>
            <a:off x="1456325" y="1653639"/>
            <a:ext cx="4685782"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71713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46</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graphicFrame>
        <p:nvGraphicFramePr>
          <p:cNvPr id="7" name="Grafik 6"/>
          <p:cNvGraphicFramePr>
            <a:graphicFrameLocks/>
          </p:cNvGraphicFramePr>
          <p:nvPr>
            <p:extLst>
              <p:ext uri="{D42A27DB-BD31-4B8C-83A1-F6EECF244321}">
                <p14:modId xmlns:p14="http://schemas.microsoft.com/office/powerpoint/2010/main" val="1993587753"/>
              </p:ext>
            </p:extLst>
          </p:nvPr>
        </p:nvGraphicFramePr>
        <p:xfrm>
          <a:off x="1850066" y="127991"/>
          <a:ext cx="6539022" cy="2846070"/>
        </p:xfrm>
        <a:graphic>
          <a:graphicData uri="http://schemas.openxmlformats.org/drawingml/2006/chart">
            <c:chart xmlns:c="http://schemas.openxmlformats.org/drawingml/2006/chart" xmlns:r="http://schemas.openxmlformats.org/officeDocument/2006/relationships" r:id="rId3"/>
          </a:graphicData>
        </a:graphic>
      </p:graphicFrame>
      <p:sp>
        <p:nvSpPr>
          <p:cNvPr id="8" name="İçerik Yer Tutucusu 2"/>
          <p:cNvSpPr txBox="1">
            <a:spLocks/>
          </p:cNvSpPr>
          <p:nvPr/>
        </p:nvSpPr>
        <p:spPr>
          <a:xfrm>
            <a:off x="1350000" y="3291830"/>
            <a:ext cx="7794000" cy="185167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Guest Satisfaction</a:t>
            </a:r>
          </a:p>
          <a:p>
            <a:pPr marL="0" indent="0">
              <a:buClr>
                <a:schemeClr val="accent5">
                  <a:lumMod val="75000"/>
                </a:schemeClr>
              </a:buClr>
              <a:buNone/>
            </a:pPr>
            <a:r>
              <a:rPr lang="en" sz="1800" dirty="0" smtClean="0">
                <a:solidFill>
                  <a:schemeClr val="accent5">
                    <a:lumMod val="40000"/>
                    <a:lumOff val="60000"/>
                  </a:schemeClr>
                </a:solidFill>
              </a:rPr>
              <a:t>Our satisfaction rate in 2022 was determined as 89.90%. Our satisfaction rate increased in 2023. We expect </a:t>
            </a:r>
            <a:r>
              <a:rPr lang="en" sz="1800" dirty="0">
                <a:solidFill>
                  <a:schemeClr val="accent5">
                    <a:lumMod val="40000"/>
                    <a:lumOff val="60000"/>
                  </a:schemeClr>
                </a:solidFill>
              </a:rPr>
              <a:t>contributions from our guests for sustainability practices </a:t>
            </a:r>
            <a:r>
              <a:rPr lang="en" sz="1800" dirty="0" smtClean="0">
                <a:solidFill>
                  <a:schemeClr val="accent5">
                    <a:lumMod val="40000"/>
                    <a:lumOff val="60000"/>
                  </a:schemeClr>
                </a:solidFill>
              </a:rPr>
              <a:t>in 2024 </a:t>
            </a:r>
            <a:r>
              <a:rPr lang="en" sz="1800" dirty="0">
                <a:solidFill>
                  <a:schemeClr val="accent5">
                    <a:lumMod val="40000"/>
                    <a:lumOff val="60000"/>
                  </a:schemeClr>
                </a:solidFill>
              </a:rPr>
              <a:t>.</a:t>
            </a:r>
          </a:p>
        </p:txBody>
      </p:sp>
      <p:cxnSp>
        <p:nvCxnSpPr>
          <p:cNvPr id="9" name="Düz Bağlayıcı 8"/>
          <p:cNvCxnSpPr/>
          <p:nvPr/>
        </p:nvCxnSpPr>
        <p:spPr>
          <a:xfrm>
            <a:off x="1350000" y="3949581"/>
            <a:ext cx="7794001"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2128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47</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txBox="1">
            <a:spLocks/>
          </p:cNvSpPr>
          <p:nvPr/>
        </p:nvSpPr>
        <p:spPr>
          <a:xfrm>
            <a:off x="1349998" y="-1"/>
            <a:ext cx="7794000" cy="1733107"/>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Contribution to the Regional </a:t>
            </a:r>
            <a:r>
              <a:rPr lang="en"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Economy</a:t>
            </a:r>
          </a:p>
          <a:p>
            <a:pPr marL="0" indent="0">
              <a:buClr>
                <a:schemeClr val="accent5">
                  <a:lumMod val="75000"/>
                </a:schemeClr>
              </a:buClr>
              <a:buNone/>
            </a:pPr>
            <a:r>
              <a:rPr lang="en" sz="1800" dirty="0" smtClean="0">
                <a:solidFill>
                  <a:schemeClr val="accent5">
                    <a:lumMod val="40000"/>
                    <a:lumOff val="60000"/>
                  </a:schemeClr>
                </a:solidFill>
              </a:rPr>
              <a:t>62% of our total employees in 2022 are </a:t>
            </a:r>
            <a:r>
              <a:rPr lang="en" sz="1800" dirty="0">
                <a:solidFill>
                  <a:schemeClr val="accent5">
                    <a:lumMod val="40000"/>
                    <a:lumOff val="60000"/>
                  </a:schemeClr>
                </a:solidFill>
              </a:rPr>
              <a:t>local </a:t>
            </a:r>
            <a:r>
              <a:rPr lang="en" sz="1800" dirty="0" smtClean="0">
                <a:solidFill>
                  <a:schemeClr val="accent5">
                    <a:lumMod val="40000"/>
                    <a:lumOff val="60000"/>
                  </a:schemeClr>
                </a:solidFill>
              </a:rPr>
              <a:t>people. In 2023, this rate increased by 75.05%. We aim to increase the employment of local people in 2024 in order to increase our contribution to the regional economy.</a:t>
            </a:r>
            <a:endParaRPr lang="tr-TR" sz="1800" dirty="0">
              <a:solidFill>
                <a:schemeClr val="accent5">
                  <a:lumMod val="40000"/>
                  <a:lumOff val="60000"/>
                </a:schemeClr>
              </a:solidFill>
            </a:endParaRPr>
          </a:p>
          <a:p>
            <a:pPr>
              <a:buClr>
                <a:schemeClr val="accent5">
                  <a:lumMod val="75000"/>
                </a:schemeClr>
              </a:buClr>
            </a:pPr>
            <a:endParaRPr lang="tr-TR" sz="1800" dirty="0">
              <a:solidFill>
                <a:schemeClr val="accent5">
                  <a:lumMod val="40000"/>
                  <a:lumOff val="60000"/>
                </a:schemeClr>
              </a:solidFill>
            </a:endParaRPr>
          </a:p>
        </p:txBody>
      </p:sp>
      <p:cxnSp>
        <p:nvCxnSpPr>
          <p:cNvPr id="8" name="Düz Bağlayıcı 7"/>
          <p:cNvCxnSpPr/>
          <p:nvPr/>
        </p:nvCxnSpPr>
        <p:spPr>
          <a:xfrm>
            <a:off x="1350000" y="406670"/>
            <a:ext cx="7794001"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9" name="Grafik 8"/>
          <p:cNvGraphicFramePr>
            <a:graphicFrameLocks/>
          </p:cNvGraphicFramePr>
          <p:nvPr>
            <p:extLst>
              <p:ext uri="{D42A27DB-BD31-4B8C-83A1-F6EECF244321}">
                <p14:modId xmlns:p14="http://schemas.microsoft.com/office/powerpoint/2010/main" val="3786225177"/>
              </p:ext>
            </p:extLst>
          </p:nvPr>
        </p:nvGraphicFramePr>
        <p:xfrm>
          <a:off x="2020187" y="1743740"/>
          <a:ext cx="6429604" cy="32197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56846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48</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txBox="1">
            <a:spLocks/>
          </p:cNvSpPr>
          <p:nvPr/>
        </p:nvSpPr>
        <p:spPr>
          <a:xfrm>
            <a:off x="1350000" y="10904"/>
            <a:ext cx="2987618" cy="5132595"/>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Our Contribution to the Regional </a:t>
            </a:r>
            <a:r>
              <a:rPr lang="en"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Economy</a:t>
            </a:r>
          </a:p>
          <a:p>
            <a:pPr marL="0" indent="0">
              <a:buClr>
                <a:schemeClr val="accent5">
                  <a:lumMod val="75000"/>
                </a:schemeClr>
              </a:buClr>
              <a:buNone/>
            </a:pP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r>
              <a:rPr lang="en" sz="1800" dirty="0">
                <a:solidFill>
                  <a:schemeClr val="accent5">
                    <a:lumMod val="40000"/>
                    <a:lumOff val="60000"/>
                  </a:schemeClr>
                </a:solidFill>
              </a:rPr>
              <a:t>the Manavgat region </a:t>
            </a:r>
            <a:r>
              <a:rPr lang="en" sz="1800" dirty="0" smtClean="0">
                <a:solidFill>
                  <a:schemeClr val="accent5">
                    <a:lumMod val="40000"/>
                    <a:lumOff val="60000"/>
                  </a:schemeClr>
                </a:solidFill>
              </a:rPr>
              <a:t>in 2022, this rate has increased to 55% in 2023 </a:t>
            </a:r>
            <a:r>
              <a:rPr lang="en" sz="1800" dirty="0">
                <a:solidFill>
                  <a:schemeClr val="accent5">
                    <a:lumMod val="40000"/>
                    <a:lumOff val="60000"/>
                  </a:schemeClr>
                </a:solidFill>
              </a:rPr>
              <a:t>.</a:t>
            </a:r>
          </a:p>
          <a:p>
            <a:pPr>
              <a:buClr>
                <a:schemeClr val="accent5">
                  <a:lumMod val="75000"/>
                </a:schemeClr>
              </a:buClr>
            </a:pPr>
            <a:endParaRPr lang="tr-TR" sz="1800" dirty="0">
              <a:solidFill>
                <a:schemeClr val="accent5">
                  <a:lumMod val="40000"/>
                  <a:lumOff val="60000"/>
                </a:schemeClr>
              </a:solidFill>
            </a:endParaRPr>
          </a:p>
        </p:txBody>
      </p:sp>
      <p:graphicFrame>
        <p:nvGraphicFramePr>
          <p:cNvPr id="8" name="Grafik 7"/>
          <p:cNvGraphicFramePr>
            <a:graphicFrameLocks/>
          </p:cNvGraphicFramePr>
          <p:nvPr>
            <p:extLst>
              <p:ext uri="{D42A27DB-BD31-4B8C-83A1-F6EECF244321}">
                <p14:modId xmlns:p14="http://schemas.microsoft.com/office/powerpoint/2010/main" val="2684756611"/>
              </p:ext>
            </p:extLst>
          </p:nvPr>
        </p:nvGraphicFramePr>
        <p:xfrm>
          <a:off x="4338000" y="1055870"/>
          <a:ext cx="4806000" cy="303120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Düz Bağlayıcı 8"/>
          <p:cNvCxnSpPr/>
          <p:nvPr/>
        </p:nvCxnSpPr>
        <p:spPr>
          <a:xfrm>
            <a:off x="1350000" y="2129145"/>
            <a:ext cx="2987618"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83499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49</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7" name="İçerik Yer Tutucusu 2"/>
          <p:cNvSpPr txBox="1">
            <a:spLocks/>
          </p:cNvSpPr>
          <p:nvPr/>
        </p:nvSpPr>
        <p:spPr>
          <a:xfrm>
            <a:off x="1350000" y="0"/>
            <a:ext cx="2987618"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Consumable and Disposable </a:t>
            </a:r>
            <a:r>
              <a:rPr lang="en"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Material Consumption Amounts</a:t>
            </a:r>
          </a:p>
          <a:p>
            <a:pPr marL="0" indent="0">
              <a:buClr>
                <a:schemeClr val="accent5">
                  <a:lumMod val="75000"/>
                </a:schemeClr>
              </a:buClr>
              <a:buNone/>
            </a:pP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buClr>
                <a:schemeClr val="accent5">
                  <a:lumMod val="75000"/>
                </a:schemeClr>
              </a:buClr>
              <a:buNone/>
            </a:pP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r>
              <a:rPr lang="en" sz="1800" dirty="0" smtClean="0">
                <a:solidFill>
                  <a:schemeClr val="accent5">
                    <a:lumMod val="40000"/>
                    <a:lumOff val="60000"/>
                  </a:schemeClr>
                </a:solidFill>
              </a:rPr>
              <a:t>Our per capita consumable and disposable material consumption amount is given in the chart on the side.</a:t>
            </a:r>
          </a:p>
        </p:txBody>
      </p:sp>
      <p:graphicFrame>
        <p:nvGraphicFramePr>
          <p:cNvPr id="8" name="Grafik 7"/>
          <p:cNvGraphicFramePr>
            <a:graphicFrameLocks/>
          </p:cNvGraphicFramePr>
          <p:nvPr>
            <p:extLst>
              <p:ext uri="{D42A27DB-BD31-4B8C-83A1-F6EECF244321}">
                <p14:modId xmlns:p14="http://schemas.microsoft.com/office/powerpoint/2010/main" val="1310325214"/>
              </p:ext>
            </p:extLst>
          </p:nvPr>
        </p:nvGraphicFramePr>
        <p:xfrm>
          <a:off x="4337618" y="867150"/>
          <a:ext cx="4806000" cy="340920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Düz Bağlayıcı 8"/>
          <p:cNvCxnSpPr/>
          <p:nvPr/>
        </p:nvCxnSpPr>
        <p:spPr>
          <a:xfrm>
            <a:off x="1350000" y="2067694"/>
            <a:ext cx="2987618"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02663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50</a:t>
            </a:fld>
            <a:endParaRPr lang="tr-TR"/>
          </a:p>
        </p:txBody>
      </p:sp>
      <p:sp>
        <p:nvSpPr>
          <p:cNvPr id="5" name="Dikdörtgen 4"/>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0000" y="1"/>
            <a:ext cx="2307599" cy="1541720"/>
          </a:xfrm>
          <a:prstGeom prst="rect">
            <a:avLst/>
          </a:prstGeom>
        </p:spPr>
      </p:pic>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4208037" y="-526614"/>
            <a:ext cx="1541720" cy="2642596"/>
          </a:xfrm>
          <a:prstGeom prst="rect">
            <a:avLst/>
          </a:prstGeom>
        </p:spPr>
      </p:pic>
      <p:pic>
        <p:nvPicPr>
          <p:cNvPr id="9" name="Resim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0000" y="1541722"/>
            <a:ext cx="2307599" cy="1531087"/>
          </a:xfrm>
          <a:prstGeom prst="rect">
            <a:avLst/>
          </a:prstGeom>
        </p:spPr>
      </p:pic>
      <p:pic>
        <p:nvPicPr>
          <p:cNvPr id="10" name="Resim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7599" y="1541722"/>
            <a:ext cx="2642592" cy="1531087"/>
          </a:xfrm>
          <a:prstGeom prst="rect">
            <a:avLst/>
          </a:prstGeom>
        </p:spPr>
      </p:pic>
      <p:pic>
        <p:nvPicPr>
          <p:cNvPr id="11" name="Resim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50001" y="3072809"/>
            <a:ext cx="2307598" cy="2070690"/>
          </a:xfrm>
          <a:prstGeom prst="rect">
            <a:avLst/>
          </a:prstGeom>
        </p:spPr>
      </p:pic>
      <p:pic>
        <p:nvPicPr>
          <p:cNvPr id="12" name="Resim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57599" y="3072808"/>
            <a:ext cx="2642592" cy="2070691"/>
          </a:xfrm>
          <a:prstGeom prst="rect">
            <a:avLst/>
          </a:prstGeom>
        </p:spPr>
      </p:pic>
      <p:sp>
        <p:nvSpPr>
          <p:cNvPr id="13" name="İçerik Yer Tutucusu 2"/>
          <p:cNvSpPr txBox="1">
            <a:spLocks/>
          </p:cNvSpPr>
          <p:nvPr/>
        </p:nvSpPr>
        <p:spPr>
          <a:xfrm>
            <a:off x="6300192" y="0"/>
            <a:ext cx="2843808"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1400" b="1" dirty="0" smtClean="0">
                <a:solidFill>
                  <a:schemeClr val="accent5">
                    <a:lumMod val="40000"/>
                    <a:lumOff val="60000"/>
                  </a:schemeClr>
                </a:solidFill>
                <a:effectLst>
                  <a:outerShdw blurRad="38100" dist="38100" dir="2700000" algn="tl">
                    <a:srgbClr val="000000">
                      <a:alpha val="43137"/>
                    </a:srgbClr>
                  </a:outerShdw>
                </a:effectLst>
                <a:latin typeface="Constantia" panose="02030602050306030303" pitchFamily="18" charset="0"/>
              </a:rPr>
              <a:t>TRAININGS</a:t>
            </a:r>
          </a:p>
          <a:p>
            <a:pPr>
              <a:buClr>
                <a:schemeClr val="accent5">
                  <a:lumMod val="75000"/>
                </a:schemeClr>
              </a:buClr>
            </a:pPr>
            <a:r>
              <a:rPr lang="en" sz="1400" b="1" dirty="0" smtClean="0">
                <a:solidFill>
                  <a:schemeClr val="accent5">
                    <a:lumMod val="40000"/>
                    <a:lumOff val="60000"/>
                  </a:schemeClr>
                </a:solidFill>
                <a:effectLst>
                  <a:outerShdw blurRad="38100" dist="38100" dir="2700000" algn="tl">
                    <a:srgbClr val="000000">
                      <a:alpha val="43137"/>
                    </a:srgbClr>
                  </a:outerShdw>
                </a:effectLst>
                <a:latin typeface="Constantia" panose="02030602050306030303" pitchFamily="18" charset="0"/>
              </a:rPr>
              <a:t>Within the scope of sustainability, our hotel</a:t>
            </a:r>
          </a:p>
          <a:p>
            <a:pPr marL="514350" indent="-514350">
              <a:buClr>
                <a:schemeClr val="accent5">
                  <a:lumMod val="75000"/>
                </a:schemeClr>
              </a:buClr>
              <a:buFont typeface="+mj-lt"/>
              <a:buAutoNum type="arabicPeriod"/>
            </a:pPr>
            <a:r>
              <a:rPr lang="en" sz="1400" b="1" dirty="0" err="1" smtClean="0">
                <a:solidFill>
                  <a:schemeClr val="accent5">
                    <a:lumMod val="40000"/>
                    <a:lumOff val="60000"/>
                  </a:schemeClr>
                </a:solidFill>
                <a:effectLst>
                  <a:outerShdw blurRad="38100" dist="38100" dir="2700000" algn="tl">
                    <a:srgbClr val="000000">
                      <a:alpha val="43137"/>
                    </a:srgbClr>
                  </a:outerShdw>
                </a:effectLst>
                <a:latin typeface="Constantia" panose="02030602050306030303" pitchFamily="18" charset="0"/>
              </a:rPr>
              <a:t>Child </a:t>
            </a:r>
            <a:r>
              <a:rPr lang="en" sz="1400" b="1" dirty="0" smtClean="0">
                <a:solidFill>
                  <a:schemeClr val="accent5">
                    <a:lumMod val="40000"/>
                    <a:lumOff val="60000"/>
                  </a:schemeClr>
                </a:solidFill>
                <a:effectLst>
                  <a:outerShdw blurRad="38100" dist="38100" dir="2700000" algn="tl">
                    <a:srgbClr val="000000">
                      <a:alpha val="43137"/>
                    </a:srgbClr>
                  </a:outerShdw>
                </a:effectLst>
                <a:latin typeface="Constantia" panose="02030602050306030303" pitchFamily="18" charset="0"/>
              </a:rPr>
              <a:t>abuse and harassment training</a:t>
            </a:r>
          </a:p>
          <a:p>
            <a:pPr marL="514350" indent="-514350">
              <a:buClr>
                <a:schemeClr val="accent5">
                  <a:lumMod val="75000"/>
                </a:schemeClr>
              </a:buClr>
              <a:buFont typeface="+mj-lt"/>
              <a:buAutoNum type="arabicPeriod"/>
            </a:pPr>
            <a:r>
              <a:rPr lang="en" sz="1400" b="1" dirty="0" smtClean="0">
                <a:solidFill>
                  <a:schemeClr val="accent5">
                    <a:lumMod val="40000"/>
                    <a:lumOff val="60000"/>
                  </a:schemeClr>
                </a:solidFill>
                <a:effectLst>
                  <a:outerShdw blurRad="38100" dist="38100" dir="2700000" algn="tl">
                    <a:srgbClr val="000000">
                      <a:alpha val="43137"/>
                    </a:srgbClr>
                  </a:outerShdw>
                </a:effectLst>
                <a:latin typeface="Constantia" panose="02030602050306030303" pitchFamily="18" charset="0"/>
              </a:rPr>
              <a:t>Behavior training for disabled people</a:t>
            </a:r>
          </a:p>
          <a:p>
            <a:pPr marL="514350" indent="-514350">
              <a:buClr>
                <a:schemeClr val="accent5">
                  <a:lumMod val="75000"/>
                </a:schemeClr>
              </a:buClr>
              <a:buFont typeface="+mj-lt"/>
              <a:buAutoNum type="arabicPeriod"/>
            </a:pPr>
            <a:r>
              <a:rPr lang="en" sz="1400" b="1" dirty="0" smtClean="0">
                <a:solidFill>
                  <a:schemeClr val="accent5">
                    <a:lumMod val="40000"/>
                    <a:lumOff val="60000"/>
                  </a:schemeClr>
                </a:solidFill>
                <a:effectLst>
                  <a:outerShdw blurRad="38100" dist="38100" dir="2700000" algn="tl">
                    <a:srgbClr val="000000">
                      <a:alpha val="43137"/>
                    </a:srgbClr>
                  </a:outerShdw>
                </a:effectLst>
                <a:latin typeface="Constantia" panose="02030602050306030303" pitchFamily="18" charset="0"/>
              </a:rPr>
              <a:t>Environmental awareness and zero waste education</a:t>
            </a:r>
          </a:p>
          <a:p>
            <a:pPr marL="514350" indent="-514350">
              <a:buClr>
                <a:schemeClr val="accent5">
                  <a:lumMod val="75000"/>
                </a:schemeClr>
              </a:buClr>
              <a:buFont typeface="+mj-lt"/>
              <a:buAutoNum type="arabicPeriod"/>
            </a:pPr>
            <a:r>
              <a:rPr lang="en" sz="1400" b="1" dirty="0" smtClean="0">
                <a:solidFill>
                  <a:schemeClr val="accent5">
                    <a:lumMod val="40000"/>
                    <a:lumOff val="60000"/>
                  </a:schemeClr>
                </a:solidFill>
                <a:effectLst>
                  <a:outerShdw blurRad="38100" dist="38100" dir="2700000" algn="tl">
                    <a:srgbClr val="000000">
                      <a:alpha val="43137"/>
                    </a:srgbClr>
                  </a:outerShdw>
                </a:effectLst>
                <a:latin typeface="Constantia" panose="02030602050306030303" pitchFamily="18" charset="0"/>
              </a:rPr>
              <a:t>Sustainable tourism general awareness training</a:t>
            </a:r>
          </a:p>
          <a:p>
            <a:pPr marL="514350" indent="-514350">
              <a:buClr>
                <a:schemeClr val="accent5">
                  <a:lumMod val="75000"/>
                </a:schemeClr>
              </a:buClr>
              <a:buFont typeface="+mj-lt"/>
              <a:buAutoNum type="arabicPeriod"/>
            </a:pPr>
            <a:r>
              <a:rPr lang="en" sz="1400" b="1" dirty="0" smtClean="0">
                <a:solidFill>
                  <a:schemeClr val="accent5">
                    <a:lumMod val="40000"/>
                    <a:lumOff val="60000"/>
                  </a:schemeClr>
                </a:solidFill>
                <a:effectLst>
                  <a:outerShdw blurRad="38100" dist="38100" dir="2700000" algn="tl">
                    <a:srgbClr val="000000">
                      <a:alpha val="43137"/>
                    </a:srgbClr>
                  </a:outerShdw>
                </a:effectLst>
                <a:latin typeface="Constantia" panose="02030602050306030303" pitchFamily="18" charset="0"/>
              </a:rPr>
              <a:t>Promotion of natural and cultural heritage</a:t>
            </a:r>
          </a:p>
          <a:p>
            <a:pPr marL="0" indent="0">
              <a:buClr>
                <a:schemeClr val="accent5">
                  <a:lumMod val="75000"/>
                </a:schemeClr>
              </a:buClr>
              <a:buNone/>
            </a:pPr>
            <a:r>
              <a:rPr lang="en" sz="1400" b="1" dirty="0">
                <a:solidFill>
                  <a:schemeClr val="accent5">
                    <a:lumMod val="40000"/>
                    <a:lumOff val="60000"/>
                  </a:schemeClr>
                </a:solidFill>
                <a:effectLst>
                  <a:outerShdw blurRad="38100" dist="38100" dir="2700000" algn="tl">
                    <a:srgbClr val="000000">
                      <a:alpha val="43137"/>
                    </a:srgbClr>
                  </a:outerShdw>
                </a:effectLst>
                <a:latin typeface="Constantia" panose="02030602050306030303" pitchFamily="18" charset="0"/>
              </a:rPr>
              <a:t>such </a:t>
            </a:r>
            <a:r>
              <a:rPr lang="en" sz="1400" b="1" dirty="0" smtClean="0">
                <a:solidFill>
                  <a:schemeClr val="accent5">
                    <a:lumMod val="40000"/>
                    <a:lumOff val="60000"/>
                  </a:schemeClr>
                </a:solidFill>
                <a:effectLst>
                  <a:outerShdw blurRad="38100" dist="38100" dir="2700000" algn="tl">
                    <a:srgbClr val="000000">
                      <a:alpha val="43137"/>
                    </a:srgbClr>
                  </a:outerShdw>
                </a:effectLst>
                <a:latin typeface="Constantia" panose="02030602050306030303" pitchFamily="18" charset="0"/>
              </a:rPr>
              <a:t>as have been held.</a:t>
            </a:r>
            <a:endParaRPr lang="tr-TR" sz="1400" b="1" dirty="0">
              <a:solidFill>
                <a:schemeClr val="accent5">
                  <a:lumMod val="40000"/>
                  <a:lumOff val="60000"/>
                </a:schemeClr>
              </a:solidFill>
              <a:effectLst>
                <a:outerShdw blurRad="38100" dist="38100" dir="2700000" algn="tl">
                  <a:srgbClr val="000000">
                    <a:alpha val="43137"/>
                  </a:srgbClr>
                </a:outerShdw>
              </a:effectLst>
              <a:latin typeface="Constantia" panose="02030602050306030303" pitchFamily="18" charset="0"/>
            </a:endParaRPr>
          </a:p>
          <a:p>
            <a:pPr marL="0" indent="0">
              <a:buClr>
                <a:schemeClr val="accent5">
                  <a:lumMod val="75000"/>
                </a:schemeClr>
              </a:buClr>
              <a:buNone/>
            </a:pP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p:txBody>
      </p:sp>
      <p:cxnSp>
        <p:nvCxnSpPr>
          <p:cNvPr id="14" name="Düz Bağlayıcı 13"/>
          <p:cNvCxnSpPr/>
          <p:nvPr/>
        </p:nvCxnSpPr>
        <p:spPr>
          <a:xfrm>
            <a:off x="6300195" y="794684"/>
            <a:ext cx="2843805"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0448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t>51</a:t>
            </a:fld>
            <a:endParaRPr lang="tr-T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0000" y="0"/>
            <a:ext cx="7794000" cy="5143500"/>
          </a:xfrm>
          <a:prstGeom prst="rect">
            <a:avLst/>
          </a:prstGeom>
        </p:spPr>
      </p:pic>
      <p:sp>
        <p:nvSpPr>
          <p:cNvPr id="6" name="Dikdörtgen 5"/>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67799"/>
            <a:ext cx="1350000" cy="327272"/>
          </a:xfrm>
          <a:prstGeom prst="rect">
            <a:avLst/>
          </a:prstGeom>
        </p:spPr>
      </p:pic>
      <p:sp>
        <p:nvSpPr>
          <p:cNvPr id="8" name="İçerik Yer Tutucusu 2"/>
          <p:cNvSpPr txBox="1">
            <a:spLocks/>
          </p:cNvSpPr>
          <p:nvPr/>
        </p:nvSpPr>
        <p:spPr>
          <a:xfrm>
            <a:off x="1350000" y="4155926"/>
            <a:ext cx="7794000" cy="987574"/>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en"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WE THANK YOU.</a:t>
            </a:r>
          </a:p>
          <a:p>
            <a:pPr>
              <a:buClr>
                <a:schemeClr val="accent5">
                  <a:lumMod val="75000"/>
                </a:schemeClr>
              </a:buClr>
            </a:pPr>
            <a:r>
              <a:rPr lang="en" sz="1800" dirty="0" smtClean="0">
                <a:solidFill>
                  <a:schemeClr val="accent5">
                    <a:lumMod val="40000"/>
                    <a:lumOff val="60000"/>
                  </a:schemeClr>
                </a:solidFill>
              </a:rPr>
              <a:t>For your </a:t>
            </a:r>
            <a:r>
              <a:rPr lang="en" sz="1800" dirty="0">
                <a:solidFill>
                  <a:schemeClr val="accent5">
                    <a:lumMod val="40000"/>
                    <a:lumOff val="60000"/>
                  </a:schemeClr>
                </a:solidFill>
              </a:rPr>
              <a:t>feedback and opinions, </a:t>
            </a:r>
            <a:r>
              <a:rPr lang="en" sz="1800" dirty="0" smtClean="0">
                <a:solidFill>
                  <a:schemeClr val="accent5">
                    <a:lumMod val="40000"/>
                    <a:lumOff val="60000"/>
                  </a:schemeClr>
                </a:solidFill>
              </a:rPr>
              <a:t>you can visit </a:t>
            </a:r>
            <a:endParaRPr lang="tr-TR" sz="1800" dirty="0">
              <a:solidFill>
                <a:schemeClr val="accent5">
                  <a:lumMod val="40000"/>
                  <a:lumOff val="60000"/>
                </a:schemeClr>
              </a:solidFill>
            </a:endParaRPr>
          </a:p>
        </p:txBody>
      </p:sp>
      <p:cxnSp>
        <p:nvCxnSpPr>
          <p:cNvPr id="9" name="Düz Bağlayıcı 8"/>
          <p:cNvCxnSpPr>
            <a:stCxn id="8" idx="1"/>
          </p:cNvCxnSpPr>
          <p:nvPr/>
        </p:nvCxnSpPr>
        <p:spPr>
          <a:xfrm>
            <a:off x="1350000" y="4649713"/>
            <a:ext cx="2888786"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6767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Dalga Biçimi">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631</TotalTime>
  <Words>2500</Words>
  <Application>Microsoft Office PowerPoint</Application>
  <PresentationFormat>Ekran Gösterisi (16:9)</PresentationFormat>
  <Paragraphs>261</Paragraphs>
  <Slides>51</Slides>
  <Notes>2</Notes>
  <HiddenSlides>0</HiddenSlides>
  <MMClips>0</MMClips>
  <ScaleCrop>false</ScaleCrop>
  <HeadingPairs>
    <vt:vector size="4" baseType="variant">
      <vt:variant>
        <vt:lpstr>Tema</vt:lpstr>
      </vt:variant>
      <vt:variant>
        <vt:i4>1</vt:i4>
      </vt:variant>
      <vt:variant>
        <vt:lpstr>Slayt Başlıkları</vt:lpstr>
      </vt:variant>
      <vt:variant>
        <vt:i4>51</vt:i4>
      </vt:variant>
    </vt:vector>
  </HeadingPairs>
  <TitlesOfParts>
    <vt:vector size="52" baseType="lpstr">
      <vt:lpstr>Akış</vt:lpstr>
      <vt:lpstr>PowerPoint Sunusu</vt:lpstr>
      <vt:lpstr>PowerPoint Sunusu</vt:lpstr>
      <vt:lpstr>OUR SUSTAINABILITY POLICY</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Children and Individuals with Special Needs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Ayşegül Güneş</dc:creator>
  <cp:lastModifiedBy>Ayşegül Güneş</cp:lastModifiedBy>
  <cp:revision>46</cp:revision>
  <dcterms:modified xsi:type="dcterms:W3CDTF">2024-05-06T12:35:08Z</dcterms:modified>
</cp:coreProperties>
</file>